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8" r:id="rId3"/>
    <p:sldId id="266" r:id="rId4"/>
    <p:sldId id="269" r:id="rId5"/>
    <p:sldId id="270" r:id="rId6"/>
    <p:sldId id="259" r:id="rId7"/>
    <p:sldId id="257" r:id="rId8"/>
    <p:sldId id="306" r:id="rId9"/>
    <p:sldId id="307" r:id="rId10"/>
    <p:sldId id="310" r:id="rId11"/>
    <p:sldId id="271" r:id="rId12"/>
    <p:sldId id="273" r:id="rId13"/>
    <p:sldId id="260" r:id="rId14"/>
    <p:sldId id="261" r:id="rId15"/>
    <p:sldId id="272" r:id="rId16"/>
    <p:sldId id="274" r:id="rId17"/>
    <p:sldId id="267" r:id="rId18"/>
    <p:sldId id="279" r:id="rId19"/>
    <p:sldId id="280" r:id="rId20"/>
    <p:sldId id="281" r:id="rId21"/>
    <p:sldId id="278" r:id="rId22"/>
    <p:sldId id="268" r:id="rId23"/>
    <p:sldId id="284" r:id="rId24"/>
    <p:sldId id="285" r:id="rId25"/>
    <p:sldId id="349" r:id="rId26"/>
    <p:sldId id="282" r:id="rId27"/>
    <p:sldId id="346" r:id="rId28"/>
    <p:sldId id="347" r:id="rId29"/>
    <p:sldId id="348" r:id="rId30"/>
    <p:sldId id="283" r:id="rId31"/>
    <p:sldId id="276" r:id="rId32"/>
    <p:sldId id="262" r:id="rId33"/>
    <p:sldId id="286" r:id="rId34"/>
    <p:sldId id="264" r:id="rId35"/>
    <p:sldId id="287" r:id="rId36"/>
    <p:sldId id="288" r:id="rId37"/>
    <p:sldId id="289" r:id="rId38"/>
    <p:sldId id="290" r:id="rId39"/>
    <p:sldId id="313" r:id="rId40"/>
    <p:sldId id="314" r:id="rId41"/>
    <p:sldId id="315" r:id="rId42"/>
    <p:sldId id="312" r:id="rId43"/>
    <p:sldId id="316" r:id="rId44"/>
    <p:sldId id="317" r:id="rId45"/>
    <p:sldId id="318" r:id="rId46"/>
    <p:sldId id="319" r:id="rId47"/>
    <p:sldId id="320" r:id="rId48"/>
    <p:sldId id="321" r:id="rId49"/>
    <p:sldId id="322"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93105" y="802298"/>
            <a:ext cx="8561747"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93106" y="3531204"/>
            <a:ext cx="8561746"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F66E6F0-FF54-49F9-8A12-E3CF062DB006}" type="datetimeFigureOut">
              <a:rPr lang="en-IN" smtClean="0"/>
              <a:t>19-04-2024</a:t>
            </a:fld>
            <a:endParaRPr lang="en-IN"/>
          </a:p>
        </p:txBody>
      </p:sp>
      <p:sp>
        <p:nvSpPr>
          <p:cNvPr id="5" name="Footer Placeholder 4"/>
          <p:cNvSpPr>
            <a:spLocks noGrp="1"/>
          </p:cNvSpPr>
          <p:nvPr>
            <p:ph type="ftr" sz="quarter" idx="11"/>
          </p:nvPr>
        </p:nvSpPr>
        <p:spPr>
          <a:xfrm>
            <a:off x="2493105" y="329307"/>
            <a:ext cx="4897310"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B5A8D87D-09D1-4E50-B4B4-5E2FEBB7FEE9}" type="slidenum">
              <a:rPr lang="en-IN" smtClean="0"/>
              <a:t>‹#›</a:t>
            </a:fld>
            <a:endParaRPr lang="en-IN"/>
          </a:p>
        </p:txBody>
      </p:sp>
      <p:cxnSp>
        <p:nvCxnSpPr>
          <p:cNvPr id="8" name="Straight Connector 7"/>
          <p:cNvCxnSpPr/>
          <p:nvPr/>
        </p:nvCxnSpPr>
        <p:spPr>
          <a:xfrm>
            <a:off x="2334637" y="798973"/>
            <a:ext cx="0" cy="2544756"/>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4179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66E6F0-FF54-49F9-8A12-E3CF062DB006}"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A8D87D-09D1-4E50-B4B4-5E2FEBB7FEE9}" type="slidenum">
              <a:rPr lang="en-IN" smtClean="0"/>
              <a:t>‹#›</a:t>
            </a:fld>
            <a:endParaRPr lang="en-IN"/>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50585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883863"/>
            <a:ext cx="1615742" cy="457499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534694" y="883863"/>
            <a:ext cx="7738807" cy="45749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66E6F0-FF54-49F9-8A12-E3CF062DB006}"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A8D87D-09D1-4E50-B4B4-5E2FEBB7FEE9}" type="slidenum">
              <a:rPr lang="en-IN" smtClean="0"/>
              <a:t>‹#›</a:t>
            </a:fld>
            <a:endParaRPr lang="en-IN"/>
          </a:p>
        </p:txBody>
      </p:sp>
      <p:cxnSp>
        <p:nvCxnSpPr>
          <p:cNvPr id="8" name="Straight Connector 7"/>
          <p:cNvCxnSpPr/>
          <p:nvPr/>
        </p:nvCxnSpPr>
        <p:spPr>
          <a:xfrm flipH="1">
            <a:off x="9439111" y="719272"/>
            <a:ext cx="1615742" cy="0"/>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190850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66E6F0-FF54-49F9-8A12-E3CF062DB006}"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A8D87D-09D1-4E50-B4B4-5E2FEBB7FEE9}" type="slidenum">
              <a:rPr lang="en-IN" smtClean="0"/>
              <a:t>‹#›</a:t>
            </a:fld>
            <a:endParaRPr lang="en-IN"/>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56916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34813" y="1756130"/>
            <a:ext cx="8562580"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534695" y="3806195"/>
            <a:ext cx="854999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66E6F0-FF54-49F9-8A12-E3CF062DB006}"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A8D87D-09D1-4E50-B4B4-5E2FEBB7FEE9}" type="slidenum">
              <a:rPr lang="en-IN" smtClean="0"/>
              <a:t>‹#›</a:t>
            </a:fld>
            <a:endParaRPr lang="en-IN"/>
          </a:p>
        </p:txBody>
      </p:sp>
      <p:cxnSp>
        <p:nvCxnSpPr>
          <p:cNvPr id="8" name="Straight Connector 7"/>
          <p:cNvCxnSpPr/>
          <p:nvPr/>
        </p:nvCxnSpPr>
        <p:spPr>
          <a:xfrm>
            <a:off x="1371687" y="798973"/>
            <a:ext cx="0" cy="284510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3362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889"/>
            <a:ext cx="9520157"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534695" y="2010878"/>
            <a:ext cx="4608576" cy="34381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4793" y="2017343"/>
            <a:ext cx="4604130"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F66E6F0-FF54-49F9-8A12-E3CF062DB006}" type="datetimeFigureOut">
              <a:rPr lang="en-IN" smtClean="0"/>
              <a:t>19-04-2024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5A8D87D-09D1-4E50-B4B4-5E2FEBB7FEE9}" type="slidenum">
              <a:rPr lang="en-IN" smtClean="0"/>
              <a:t>‹#›</a:t>
            </a:fld>
            <a:endParaRPr lang="en-IN"/>
          </a:p>
        </p:txBody>
      </p:sp>
      <p:cxnSp>
        <p:nvCxnSpPr>
          <p:cNvPr id="9" name="Straight Connector 8"/>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67592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163"/>
            <a:ext cx="9520157"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534695" y="2019549"/>
            <a:ext cx="4608576"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34695" y="2824269"/>
            <a:ext cx="4608576"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4791" y="2023003"/>
            <a:ext cx="4608576"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4792" y="2821491"/>
            <a:ext cx="4608576"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66E6F0-FF54-49F9-8A12-E3CF062DB006}" type="datetimeFigureOut">
              <a:rPr lang="en-IN" smtClean="0"/>
              <a:t>19-04-2024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5A8D87D-09D1-4E50-B4B4-5E2FEBB7FEE9}" type="slidenum">
              <a:rPr lang="en-IN" smtClean="0"/>
              <a:t>‹#›</a:t>
            </a:fld>
            <a:endParaRPr lang="en-IN"/>
          </a:p>
        </p:txBody>
      </p:sp>
      <p:cxnSp>
        <p:nvCxnSpPr>
          <p:cNvPr id="11" name="Straight Connector 10"/>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02075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F66E6F0-FF54-49F9-8A12-E3CF062DB006}" type="datetimeFigureOut">
              <a:rPr lang="en-IN" smtClean="0"/>
              <a:t>19-04-2024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5A8D87D-09D1-4E50-B4B4-5E2FEBB7FEE9}" type="slidenum">
              <a:rPr lang="en-IN" smtClean="0"/>
              <a:t>‹#›</a:t>
            </a:fld>
            <a:endParaRPr lang="en-IN"/>
          </a:p>
        </p:txBody>
      </p:sp>
      <p:cxnSp>
        <p:nvCxnSpPr>
          <p:cNvPr id="7" name="Straight Connector 6"/>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33512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66E6F0-FF54-49F9-8A12-E3CF062DB006}" type="datetimeFigureOut">
              <a:rPr lang="en-IN" smtClean="0"/>
              <a:t>19-04-2024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5A8D87D-09D1-4E50-B4B4-5E2FEBB7FEE9}" type="slidenum">
              <a:rPr lang="en-IN" smtClean="0"/>
              <a:t>‹#›</a:t>
            </a:fld>
            <a:endParaRPr lang="en-IN"/>
          </a:p>
        </p:txBody>
      </p:sp>
    </p:spTree>
    <p:extLst>
      <p:ext uri="{BB962C8B-B14F-4D97-AF65-F5344CB8AC3E}">
        <p14:creationId xmlns:p14="http://schemas.microsoft.com/office/powerpoint/2010/main" val="1751135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34642" y="798973"/>
            <a:ext cx="3183128"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534695" y="3205491"/>
            <a:ext cx="3184989"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F66E6F0-FF54-49F9-8A12-E3CF062DB006}" type="datetimeFigureOut">
              <a:rPr lang="en-IN" smtClean="0"/>
              <a:t>19-04-2024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5A8D87D-09D1-4E50-B4B4-5E2FEBB7FEE9}" type="slidenum">
              <a:rPr lang="en-IN" smtClean="0"/>
              <a:t>‹#›</a:t>
            </a:fld>
            <a:endParaRPr lang="en-IN"/>
          </a:p>
        </p:txBody>
      </p:sp>
      <p:cxnSp>
        <p:nvCxnSpPr>
          <p:cNvPr id="9" name="Straight Connector 8"/>
          <p:cNvCxnSpPr/>
          <p:nvPr/>
        </p:nvCxnSpPr>
        <p:spPr>
          <a:xfrm>
            <a:off x="1371687" y="798973"/>
            <a:ext cx="0" cy="224711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991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bg2">
                    <a:lumMod val="10000"/>
                  </a:schemeClr>
                </a:gs>
                <a:gs pos="100000">
                  <a:schemeClr val="bg2">
                    <a:lumMod val="10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prstMaterial="matte">
              <a:bevelT w="133350" h="50800" prst="divot"/>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535694" y="1129513"/>
            <a:ext cx="5447840"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534695" y="3145992"/>
            <a:ext cx="5440037"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534695" y="5469856"/>
            <a:ext cx="5440038" cy="320123"/>
          </a:xfrm>
        </p:spPr>
        <p:txBody>
          <a:bodyPr/>
          <a:lstStyle>
            <a:lvl1pPr algn="l">
              <a:defRPr/>
            </a:lvl1pPr>
          </a:lstStyle>
          <a:p>
            <a:fld id="{BF66E6F0-FF54-49F9-8A12-E3CF062DB006}" type="datetimeFigureOut">
              <a:rPr lang="en-IN" smtClean="0"/>
              <a:t>19-04-2024</a:t>
            </a:fld>
            <a:endParaRPr lang="en-IN"/>
          </a:p>
        </p:txBody>
      </p:sp>
      <p:sp>
        <p:nvSpPr>
          <p:cNvPr id="6" name="Footer Placeholder 5"/>
          <p:cNvSpPr>
            <a:spLocks noGrp="1"/>
          </p:cNvSpPr>
          <p:nvPr>
            <p:ph type="ftr" sz="quarter" idx="11"/>
          </p:nvPr>
        </p:nvSpPr>
        <p:spPr>
          <a:xfrm>
            <a:off x="1534910" y="318640"/>
            <a:ext cx="5453475" cy="320931"/>
          </a:xfrm>
        </p:spPr>
        <p:txBody>
          <a:bodyPr/>
          <a:lstStyle/>
          <a:p>
            <a:endParaRPr lang="en-IN"/>
          </a:p>
        </p:txBody>
      </p:sp>
      <p:sp>
        <p:nvSpPr>
          <p:cNvPr id="7" name="Slide Number Placeholder 6"/>
          <p:cNvSpPr>
            <a:spLocks noGrp="1"/>
          </p:cNvSpPr>
          <p:nvPr>
            <p:ph type="sldNum" sz="quarter" idx="12"/>
          </p:nvPr>
        </p:nvSpPr>
        <p:spPr/>
        <p:txBody>
          <a:bodyPr/>
          <a:lstStyle/>
          <a:p>
            <a:fld id="{B5A8D87D-09D1-4E50-B4B4-5E2FEBB7FEE9}" type="slidenum">
              <a:rPr lang="en-IN" smtClean="0"/>
              <a:t>‹#›</a:t>
            </a:fld>
            <a:endParaRPr lang="en-IN"/>
          </a:p>
        </p:txBody>
      </p:sp>
      <p:cxnSp>
        <p:nvCxnSpPr>
          <p:cNvPr id="14" name="Straight Connector 13"/>
          <p:cNvCxnSpPr/>
          <p:nvPr/>
        </p:nvCxnSpPr>
        <p:spPr>
          <a:xfrm>
            <a:off x="1371687" y="798973"/>
            <a:ext cx="0" cy="2161124"/>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68289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Rectangle 8"/>
          <p:cNvSpPr/>
          <p:nvPr/>
        </p:nvSpPr>
        <p:spPr>
          <a:xfrm>
            <a:off x="0" y="2015732"/>
            <a:ext cx="12192000" cy="41188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srcRect t="2769" b="-2769"/>
          <a:stretch/>
        </p:blipFill>
        <p:spPr>
          <a:xfrm>
            <a:off x="0" y="6135624"/>
            <a:ext cx="12192000" cy="742950"/>
          </a:xfrm>
          <a:prstGeom prst="rect">
            <a:avLst/>
          </a:prstGeom>
        </p:spPr>
      </p:pic>
      <p:sp>
        <p:nvSpPr>
          <p:cNvPr id="2" name="Title Placeholder 1"/>
          <p:cNvSpPr>
            <a:spLocks noGrp="1"/>
          </p:cNvSpPr>
          <p:nvPr>
            <p:ph type="title"/>
          </p:nvPr>
        </p:nvSpPr>
        <p:spPr>
          <a:xfrm>
            <a:off x="1534696" y="804519"/>
            <a:ext cx="9520158" cy="104923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534696" y="2015732"/>
            <a:ext cx="9520158"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BF66E6F0-FF54-49F9-8A12-E3CF062DB006}" type="datetimeFigureOut">
              <a:rPr lang="en-IN" smtClean="0"/>
              <a:t>19-04-2024</a:t>
            </a:fld>
            <a:endParaRPr lang="en-IN"/>
          </a:p>
        </p:txBody>
      </p:sp>
      <p:sp>
        <p:nvSpPr>
          <p:cNvPr id="5" name="Footer Placeholder 4"/>
          <p:cNvSpPr>
            <a:spLocks noGrp="1"/>
          </p:cNvSpPr>
          <p:nvPr>
            <p:ph type="ftr" sz="quarter" idx="3"/>
          </p:nvPr>
        </p:nvSpPr>
        <p:spPr>
          <a:xfrm>
            <a:off x="1534695" y="329307"/>
            <a:ext cx="5855719"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5A8D87D-09D1-4E50-B4B4-5E2FEBB7FEE9}" type="slidenum">
              <a:rPr lang="en-IN" smtClean="0"/>
              <a:t>‹#›</a:t>
            </a:fld>
            <a:endParaRPr lang="en-IN"/>
          </a:p>
        </p:txBody>
      </p:sp>
      <p:cxnSp>
        <p:nvCxnSpPr>
          <p:cNvPr id="12" name="Straight Connector 11"/>
          <p:cNvCxnSpPr/>
          <p:nvPr/>
        </p:nvCxnSpPr>
        <p:spPr>
          <a:xfrm>
            <a:off x="0" y="6141705"/>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791184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Reports/Multivariate%20Normality%20Analysis.docx" TargetMode="External"/><Relationship Id="rId2" Type="http://schemas.openxmlformats.org/officeDocument/2006/relationships/hyperlink" Target="../Reports/Univariate%20Normality%20Analysis.docx"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Reports/Time%20Complexity%20Analysis%20of%20Normality%20Test.docx"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hyperlink" Target="../Reports/Analysis%20of%20Statistical%20Tests%20for%20Normality.docx"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Reports/Time%20Complexity%20Analysis%20of%20Normality%20Test.docx"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Reports/Outlier%20Analysis%20on%20Labeled%20Outlier%20Data.docx"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hyperlink" Target="../Reports/Outlier%20Analysis%20for%20Normal%20Data%20using%20Scatter%20Plot.docx"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F2693-65D8-4AF8-A655-D78A900C99C4}"/>
              </a:ext>
            </a:extLst>
          </p:cNvPr>
          <p:cNvSpPr>
            <a:spLocks noGrp="1"/>
          </p:cNvSpPr>
          <p:nvPr>
            <p:ph type="ctrTitle"/>
          </p:nvPr>
        </p:nvSpPr>
        <p:spPr/>
        <p:txBody>
          <a:bodyPr>
            <a:normAutofit fontScale="90000"/>
          </a:bodyPr>
          <a:lstStyle/>
          <a:p>
            <a:r>
              <a:rPr lang="en-US" dirty="0"/>
              <a:t>Enhancing K-Means with Preliminary Outlier Detection</a:t>
            </a:r>
            <a:endParaRPr lang="en-IN" dirty="0"/>
          </a:p>
        </p:txBody>
      </p:sp>
      <p:sp>
        <p:nvSpPr>
          <p:cNvPr id="3" name="Subtitle 2">
            <a:extLst>
              <a:ext uri="{FF2B5EF4-FFF2-40B4-BE49-F238E27FC236}">
                <a16:creationId xmlns:a16="http://schemas.microsoft.com/office/drawing/2014/main" id="{744726F9-B289-D27F-ABF2-52B815FD603C}"/>
              </a:ext>
            </a:extLst>
          </p:cNvPr>
          <p:cNvSpPr>
            <a:spLocks noGrp="1"/>
          </p:cNvSpPr>
          <p:nvPr>
            <p:ph type="subTitle" idx="1"/>
          </p:nvPr>
        </p:nvSpPr>
        <p:spPr/>
        <p:txBody>
          <a:bodyPr/>
          <a:lstStyle/>
          <a:p>
            <a:r>
              <a:rPr lang="en-US" dirty="0"/>
              <a:t>Shah Shubham, yash Amin</a:t>
            </a:r>
          </a:p>
          <a:p>
            <a:r>
              <a:rPr lang="en-US" dirty="0"/>
              <a:t>Guide : Dr. anjali Jivani, dr. hetal bhavsar</a:t>
            </a:r>
            <a:endParaRPr lang="en-IN" dirty="0"/>
          </a:p>
        </p:txBody>
      </p:sp>
    </p:spTree>
    <p:extLst>
      <p:ext uri="{BB962C8B-B14F-4D97-AF65-F5344CB8AC3E}">
        <p14:creationId xmlns:p14="http://schemas.microsoft.com/office/powerpoint/2010/main" val="5230177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u="sng"/>
              <a:t>Modified K-Means Clustering with a Density-Sensitive Distance Metric</a:t>
            </a:r>
          </a:p>
        </p:txBody>
      </p:sp>
      <p:sp>
        <p:nvSpPr>
          <p:cNvPr id="3" name="Content Placeholder 2"/>
          <p:cNvSpPr>
            <a:spLocks noGrp="1"/>
          </p:cNvSpPr>
          <p:nvPr>
            <p:ph idx="1"/>
          </p:nvPr>
        </p:nvSpPr>
        <p:spPr>
          <a:xfrm>
            <a:off x="1534795" y="2015490"/>
            <a:ext cx="9519920" cy="3956050"/>
          </a:xfrm>
        </p:spPr>
        <p:txBody>
          <a:bodyPr>
            <a:normAutofit/>
          </a:bodyPr>
          <a:lstStyle/>
          <a:p>
            <a:r>
              <a:rPr lang="en-US"/>
              <a:t>1. </a:t>
            </a:r>
            <a:r>
              <a:rPr lang="en-US" b="1"/>
              <a:t>Initialization:</a:t>
            </a:r>
            <a:r>
              <a:rPr lang="en-US"/>
              <a:t> Randomly choose k data points from the data set to initialize </a:t>
            </a:r>
            <a:r>
              <a:rPr lang="en-US" b="1"/>
              <a:t>k cluster centers</a:t>
            </a:r>
            <a:endParaRPr lang="en-US"/>
          </a:p>
          <a:p>
            <a:r>
              <a:rPr lang="en-US"/>
              <a:t>2. For any two points xi, xj , </a:t>
            </a:r>
            <a:r>
              <a:rPr lang="en-US" b="1"/>
              <a:t>compute the density-sensitive distance</a:t>
            </a:r>
            <a:r>
              <a:rPr lang="en-US"/>
              <a:t> determined in the paper.</a:t>
            </a:r>
          </a:p>
          <a:p>
            <a:r>
              <a:rPr lang="en-US"/>
              <a:t>3. Each point is </a:t>
            </a:r>
            <a:r>
              <a:rPr lang="en-US" b="1"/>
              <a:t>assigned to</a:t>
            </a:r>
            <a:r>
              <a:rPr lang="en-US"/>
              <a:t> the cluster which the </a:t>
            </a:r>
            <a:r>
              <a:rPr lang="en-US" b="1"/>
              <a:t>density-sensitive distance </a:t>
            </a:r>
            <a:r>
              <a:rPr lang="en-US"/>
              <a:t>of its center to the point is </a:t>
            </a:r>
            <a:r>
              <a:rPr lang="en-US" b="1"/>
              <a:t>minimum.</a:t>
            </a:r>
            <a:endParaRPr lang="en-US"/>
          </a:p>
          <a:p>
            <a:r>
              <a:rPr lang="en-US"/>
              <a:t>4. </a:t>
            </a:r>
            <a:r>
              <a:rPr lang="en-US" b="1"/>
              <a:t>Recalculate the center</a:t>
            </a:r>
            <a:r>
              <a:rPr lang="en-US"/>
              <a:t> of each cluster.</a:t>
            </a:r>
          </a:p>
          <a:p>
            <a:r>
              <a:rPr lang="en-US"/>
              <a:t>5. Continuation. If </a:t>
            </a:r>
            <a:r>
              <a:rPr lang="en-US" b="1"/>
              <a:t>no points change categories</a:t>
            </a:r>
            <a:r>
              <a:rPr lang="en-US"/>
              <a:t> or the number of iterations has reached the maximum number tmax, then stop. Otherwise, go to step 2.</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63D8F-2AE2-2D47-512C-40FC7BC0CC24}"/>
              </a:ext>
            </a:extLst>
          </p:cNvPr>
          <p:cNvSpPr>
            <a:spLocks noGrp="1"/>
          </p:cNvSpPr>
          <p:nvPr>
            <p:ph type="title"/>
          </p:nvPr>
        </p:nvSpPr>
        <p:spPr/>
        <p:txBody>
          <a:bodyPr/>
          <a:lstStyle/>
          <a:p>
            <a:r>
              <a:rPr lang="en-US" dirty="0"/>
              <a:t>Existing and Popular Approach for Outlier Detection in Data</a:t>
            </a:r>
            <a:endParaRPr lang="en-IN" dirty="0"/>
          </a:p>
        </p:txBody>
      </p:sp>
      <p:sp>
        <p:nvSpPr>
          <p:cNvPr id="3" name="Content Placeholder 2">
            <a:extLst>
              <a:ext uri="{FF2B5EF4-FFF2-40B4-BE49-F238E27FC236}">
                <a16:creationId xmlns:a16="http://schemas.microsoft.com/office/drawing/2014/main" id="{2AF51DB5-2F4A-48F9-5FFB-170BDA2C09ED}"/>
              </a:ext>
            </a:extLst>
          </p:cNvPr>
          <p:cNvSpPr>
            <a:spLocks noGrp="1"/>
          </p:cNvSpPr>
          <p:nvPr>
            <p:ph idx="1"/>
          </p:nvPr>
        </p:nvSpPr>
        <p:spPr>
          <a:xfrm>
            <a:off x="1534696" y="2046212"/>
            <a:ext cx="9520158" cy="3450613"/>
          </a:xfrm>
        </p:spPr>
        <p:txBody>
          <a:bodyPr/>
          <a:lstStyle/>
          <a:p>
            <a:r>
              <a:rPr lang="en-US" dirty="0"/>
              <a:t>Z-Score Normalization if the Data is following Normal Distribution</a:t>
            </a:r>
          </a:p>
          <a:p>
            <a:r>
              <a:rPr lang="en-US" dirty="0"/>
              <a:t>Inter Quartile Range if the Data is not following Normal Distribution</a:t>
            </a:r>
          </a:p>
          <a:p>
            <a:r>
              <a:rPr lang="en-US" dirty="0"/>
              <a:t>Problem : Both methods can be applicable to only single dimensional data but what about multi-dimensional data ?</a:t>
            </a:r>
          </a:p>
          <a:p>
            <a:r>
              <a:rPr lang="en-US" dirty="0"/>
              <a:t>Solution : Search for some other methods for outlier detection which can be applicable to multi-dimensional data based on data distribution  </a:t>
            </a:r>
            <a:endParaRPr lang="en-IN" dirty="0"/>
          </a:p>
        </p:txBody>
      </p:sp>
    </p:spTree>
    <p:extLst>
      <p:ext uri="{BB962C8B-B14F-4D97-AF65-F5344CB8AC3E}">
        <p14:creationId xmlns:p14="http://schemas.microsoft.com/office/powerpoint/2010/main" val="2786249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57A40-01AE-F29D-6B27-32B3D3640DD1}"/>
              </a:ext>
            </a:extLst>
          </p:cNvPr>
          <p:cNvSpPr>
            <a:spLocks noGrp="1"/>
          </p:cNvSpPr>
          <p:nvPr>
            <p:ph type="title"/>
          </p:nvPr>
        </p:nvSpPr>
        <p:spPr/>
        <p:txBody>
          <a:bodyPr/>
          <a:lstStyle/>
          <a:p>
            <a:r>
              <a:rPr lang="en-US" dirty="0"/>
              <a:t>Task 1 : Check Normality of Data</a:t>
            </a:r>
            <a:endParaRPr lang="en-IN" dirty="0"/>
          </a:p>
        </p:txBody>
      </p:sp>
      <p:sp>
        <p:nvSpPr>
          <p:cNvPr id="3" name="Content Placeholder 2">
            <a:extLst>
              <a:ext uri="{FF2B5EF4-FFF2-40B4-BE49-F238E27FC236}">
                <a16:creationId xmlns:a16="http://schemas.microsoft.com/office/drawing/2014/main" id="{327E8D00-7A5C-9674-F3D4-1677D407F529}"/>
              </a:ext>
            </a:extLst>
          </p:cNvPr>
          <p:cNvSpPr>
            <a:spLocks noGrp="1"/>
          </p:cNvSpPr>
          <p:nvPr>
            <p:ph idx="1"/>
          </p:nvPr>
        </p:nvSpPr>
        <p:spPr/>
        <p:txBody>
          <a:bodyPr>
            <a:normAutofit lnSpcReduction="10000"/>
          </a:bodyPr>
          <a:lstStyle/>
          <a:p>
            <a:r>
              <a:rPr lang="en-US" dirty="0"/>
              <a:t>Single Dimension data : Univariate Normality</a:t>
            </a:r>
          </a:p>
          <a:p>
            <a:r>
              <a:rPr lang="en-US" dirty="0"/>
              <a:t>Multi Dimension data : Multivariate Normality</a:t>
            </a:r>
          </a:p>
          <a:p>
            <a:r>
              <a:rPr lang="en-US" dirty="0"/>
              <a:t>As data is dynamic visualization of data is not allowed so it is required to perform statistical tests on data to whether the data is normally distributed or not ?</a:t>
            </a:r>
          </a:p>
          <a:p>
            <a:r>
              <a:rPr lang="en-US" dirty="0"/>
              <a:t>Hypothesis of Statistical Test</a:t>
            </a:r>
          </a:p>
          <a:p>
            <a:r>
              <a:rPr lang="en-US" dirty="0"/>
              <a:t>H0 : Data is following univariate/multivariate normal distribution</a:t>
            </a:r>
          </a:p>
          <a:p>
            <a:r>
              <a:rPr lang="en-US" dirty="0"/>
              <a:t>H1 : Data is not following univariate</a:t>
            </a:r>
            <a:r>
              <a:rPr lang="en-US"/>
              <a:t>/multivariate </a:t>
            </a:r>
            <a:r>
              <a:rPr lang="en-US" dirty="0"/>
              <a:t>normal distribution</a:t>
            </a:r>
            <a:endParaRPr lang="en-IN" dirty="0"/>
          </a:p>
        </p:txBody>
      </p:sp>
    </p:spTree>
    <p:extLst>
      <p:ext uri="{BB962C8B-B14F-4D97-AF65-F5344CB8AC3E}">
        <p14:creationId xmlns:p14="http://schemas.microsoft.com/office/powerpoint/2010/main" val="1806012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8B059-8C4D-AB0A-674A-ACDC18F0236A}"/>
              </a:ext>
            </a:extLst>
          </p:cNvPr>
          <p:cNvSpPr>
            <a:spLocks noGrp="1"/>
          </p:cNvSpPr>
          <p:nvPr>
            <p:ph type="title"/>
          </p:nvPr>
        </p:nvSpPr>
        <p:spPr/>
        <p:txBody>
          <a:bodyPr/>
          <a:lstStyle/>
          <a:p>
            <a:r>
              <a:rPr lang="en-US" dirty="0"/>
              <a:t>Tests considered for Univariate Normality </a:t>
            </a:r>
            <a:endParaRPr lang="en-IN" dirty="0"/>
          </a:p>
        </p:txBody>
      </p:sp>
      <p:sp>
        <p:nvSpPr>
          <p:cNvPr id="3" name="Content Placeholder 2">
            <a:extLst>
              <a:ext uri="{FF2B5EF4-FFF2-40B4-BE49-F238E27FC236}">
                <a16:creationId xmlns:a16="http://schemas.microsoft.com/office/drawing/2014/main" id="{6650FD85-3FF9-1991-7B68-B813E46FED88}"/>
              </a:ext>
            </a:extLst>
          </p:cNvPr>
          <p:cNvSpPr>
            <a:spLocks noGrp="1"/>
          </p:cNvSpPr>
          <p:nvPr>
            <p:ph idx="1"/>
          </p:nvPr>
        </p:nvSpPr>
        <p:spPr/>
        <p:txBody>
          <a:bodyPr/>
          <a:lstStyle/>
          <a:p>
            <a:r>
              <a:rPr lang="en-US" dirty="0"/>
              <a:t>Anderson Darling Test</a:t>
            </a:r>
          </a:p>
          <a:p>
            <a:r>
              <a:rPr lang="en-US" dirty="0"/>
              <a:t>Kolmogorov Smirnov Test</a:t>
            </a:r>
          </a:p>
          <a:p>
            <a:r>
              <a:rPr lang="en-US" dirty="0"/>
              <a:t>Shapiro Wilk Test</a:t>
            </a:r>
          </a:p>
          <a:p>
            <a:r>
              <a:rPr lang="en-US" dirty="0"/>
              <a:t>Lilliefors Test</a:t>
            </a:r>
          </a:p>
          <a:p>
            <a:r>
              <a:rPr lang="en-US" dirty="0"/>
              <a:t>Jarque Bera Test</a:t>
            </a:r>
          </a:p>
          <a:p>
            <a:r>
              <a:rPr lang="en-US" dirty="0"/>
              <a:t>D’Agostino’s K^2 Test</a:t>
            </a:r>
          </a:p>
        </p:txBody>
      </p:sp>
    </p:spTree>
    <p:extLst>
      <p:ext uri="{BB962C8B-B14F-4D97-AF65-F5344CB8AC3E}">
        <p14:creationId xmlns:p14="http://schemas.microsoft.com/office/powerpoint/2010/main" val="32781159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86CCFC-EE7F-E13C-B98A-26B9D4202D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191FEC-4387-FF51-54B3-36518924E0A6}"/>
              </a:ext>
            </a:extLst>
          </p:cNvPr>
          <p:cNvSpPr>
            <a:spLocks noGrp="1"/>
          </p:cNvSpPr>
          <p:nvPr>
            <p:ph type="title"/>
          </p:nvPr>
        </p:nvSpPr>
        <p:spPr/>
        <p:txBody>
          <a:bodyPr/>
          <a:lstStyle/>
          <a:p>
            <a:r>
              <a:rPr lang="en-US" dirty="0"/>
              <a:t>Tests considered for Multivariate Normality </a:t>
            </a:r>
            <a:endParaRPr lang="en-IN" dirty="0"/>
          </a:p>
        </p:txBody>
      </p:sp>
      <p:sp>
        <p:nvSpPr>
          <p:cNvPr id="3" name="Content Placeholder 2">
            <a:extLst>
              <a:ext uri="{FF2B5EF4-FFF2-40B4-BE49-F238E27FC236}">
                <a16:creationId xmlns:a16="http://schemas.microsoft.com/office/drawing/2014/main" id="{6A61F322-8933-1D2F-BB82-0C8CD2A6FB73}"/>
              </a:ext>
            </a:extLst>
          </p:cNvPr>
          <p:cNvSpPr>
            <a:spLocks noGrp="1"/>
          </p:cNvSpPr>
          <p:nvPr>
            <p:ph idx="1"/>
          </p:nvPr>
        </p:nvSpPr>
        <p:spPr/>
        <p:txBody>
          <a:bodyPr>
            <a:normAutofit fontScale="92500" lnSpcReduction="20000"/>
          </a:bodyPr>
          <a:lstStyle/>
          <a:p>
            <a:r>
              <a:rPr lang="en-US" dirty="0"/>
              <a:t>Mardia’s Skewness and Kurtosis Test</a:t>
            </a:r>
          </a:p>
          <a:p>
            <a:r>
              <a:rPr lang="en-US" dirty="0"/>
              <a:t>Henze - Zirkler Test</a:t>
            </a:r>
          </a:p>
          <a:p>
            <a:r>
              <a:rPr lang="en-US" dirty="0"/>
              <a:t>Royston’s Test</a:t>
            </a:r>
          </a:p>
          <a:p>
            <a:r>
              <a:rPr lang="en-US" dirty="0"/>
              <a:t>Doornik Hansen Test</a:t>
            </a:r>
          </a:p>
          <a:p>
            <a:r>
              <a:rPr lang="en-US" dirty="0"/>
              <a:t>Shapiro Wilk Test</a:t>
            </a:r>
          </a:p>
          <a:p>
            <a:r>
              <a:rPr lang="en-US" dirty="0"/>
              <a:t>Energy Test</a:t>
            </a:r>
          </a:p>
          <a:p>
            <a:r>
              <a:rPr lang="en-US" dirty="0"/>
              <a:t>Jarque Bera Test</a:t>
            </a:r>
          </a:p>
          <a:p>
            <a:r>
              <a:rPr lang="en-US" dirty="0"/>
              <a:t>Lilliefors Test</a:t>
            </a:r>
          </a:p>
        </p:txBody>
      </p:sp>
    </p:spTree>
    <p:extLst>
      <p:ext uri="{BB962C8B-B14F-4D97-AF65-F5344CB8AC3E}">
        <p14:creationId xmlns:p14="http://schemas.microsoft.com/office/powerpoint/2010/main" val="33360228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4446E-0489-60E2-FFD3-8C6E84122A15}"/>
              </a:ext>
            </a:extLst>
          </p:cNvPr>
          <p:cNvSpPr>
            <a:spLocks noGrp="1"/>
          </p:cNvSpPr>
          <p:nvPr>
            <p:ph type="title"/>
          </p:nvPr>
        </p:nvSpPr>
        <p:spPr/>
        <p:txBody>
          <a:bodyPr/>
          <a:lstStyle/>
          <a:p>
            <a:r>
              <a:rPr lang="en-US" dirty="0"/>
              <a:t>Experiments performed for Normality of Data</a:t>
            </a:r>
            <a:endParaRPr lang="en-IN" dirty="0"/>
          </a:p>
        </p:txBody>
      </p:sp>
      <p:sp>
        <p:nvSpPr>
          <p:cNvPr id="3" name="Content Placeholder 2">
            <a:extLst>
              <a:ext uri="{FF2B5EF4-FFF2-40B4-BE49-F238E27FC236}">
                <a16:creationId xmlns:a16="http://schemas.microsoft.com/office/drawing/2014/main" id="{5922D144-1851-2A6E-21B8-2212CAEE8ACC}"/>
              </a:ext>
            </a:extLst>
          </p:cNvPr>
          <p:cNvSpPr>
            <a:spLocks noGrp="1"/>
          </p:cNvSpPr>
          <p:nvPr>
            <p:ph idx="1"/>
          </p:nvPr>
        </p:nvSpPr>
        <p:spPr>
          <a:xfrm>
            <a:off x="1534696" y="2015732"/>
            <a:ext cx="9520158" cy="4639068"/>
          </a:xfrm>
        </p:spPr>
        <p:txBody>
          <a:bodyPr/>
          <a:lstStyle/>
          <a:p>
            <a:r>
              <a:rPr lang="en-US" dirty="0"/>
              <a:t>Apply the different statistical tests for univariate normality and multivariate normality to different synthetic data and evaluate them at 95 % significance level</a:t>
            </a:r>
          </a:p>
          <a:p>
            <a:r>
              <a:rPr lang="en-US" dirty="0"/>
              <a:t>Datasets considered : Data following Normal Distribution and Data not following Normal Distribution </a:t>
            </a:r>
          </a:p>
          <a:p>
            <a:r>
              <a:rPr lang="en-US" dirty="0"/>
              <a:t>Data Size : 50000 data points for single dimensional data and ( 10000, 10 ) for multi-dimensional data</a:t>
            </a:r>
          </a:p>
          <a:p>
            <a:r>
              <a:rPr lang="en-US" dirty="0"/>
              <a:t>Outcome : Correct or Incorrect i.e. Data is normally distributed and pvalue &lt; 0.05 then outcome is correct and vise-versa. </a:t>
            </a:r>
          </a:p>
          <a:p>
            <a:r>
              <a:rPr lang="en-US" dirty="0"/>
              <a:t>Report Link : </a:t>
            </a:r>
            <a:r>
              <a:rPr lang="en-US" sz="1800" dirty="0">
                <a:solidFill>
                  <a:srgbClr val="002060"/>
                </a:solidFill>
                <a:hlinkClick r:id="rId2" action="ppaction://hlinkfile">
                  <a:extLst>
                    <a:ext uri="{A12FA001-AC4F-418D-AE19-62706E023703}">
                      <ahyp:hlinkClr xmlns:ahyp="http://schemas.microsoft.com/office/drawing/2018/hyperlinkcolor" val="tx"/>
                    </a:ext>
                  </a:extLst>
                </a:hlinkClick>
              </a:rPr>
              <a:t>..\Reports\Univariate Normality Analysis.docx</a:t>
            </a:r>
            <a:r>
              <a:rPr lang="en-US" sz="1800" dirty="0">
                <a:solidFill>
                  <a:srgbClr val="002060"/>
                </a:solidFill>
              </a:rPr>
              <a:t> , </a:t>
            </a:r>
            <a:r>
              <a:rPr lang="en-US" sz="1800" dirty="0">
                <a:solidFill>
                  <a:srgbClr val="002060"/>
                </a:solidFill>
                <a:hlinkClick r:id="rId3" action="ppaction://hlinkfile">
                  <a:extLst>
                    <a:ext uri="{A12FA001-AC4F-418D-AE19-62706E023703}">
                      <ahyp:hlinkClr xmlns:ahyp="http://schemas.microsoft.com/office/drawing/2018/hyperlinkcolor" val="tx"/>
                    </a:ext>
                  </a:extLst>
                </a:hlinkClick>
              </a:rPr>
              <a:t>..\Reports\Multivariate Normality Analysis.docx</a:t>
            </a:r>
            <a:endParaRPr lang="en-US" dirty="0">
              <a:solidFill>
                <a:srgbClr val="002060"/>
              </a:solidFill>
            </a:endParaRPr>
          </a:p>
          <a:p>
            <a:endParaRPr lang="en-IN" dirty="0"/>
          </a:p>
        </p:txBody>
      </p:sp>
    </p:spTree>
    <p:extLst>
      <p:ext uri="{BB962C8B-B14F-4D97-AF65-F5344CB8AC3E}">
        <p14:creationId xmlns:p14="http://schemas.microsoft.com/office/powerpoint/2010/main" val="24526610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B365D-EA44-849F-0164-F3627770762C}"/>
              </a:ext>
            </a:extLst>
          </p:cNvPr>
          <p:cNvSpPr>
            <a:spLocks noGrp="1"/>
          </p:cNvSpPr>
          <p:nvPr>
            <p:ph type="title"/>
          </p:nvPr>
        </p:nvSpPr>
        <p:spPr/>
        <p:txBody>
          <a:bodyPr/>
          <a:lstStyle/>
          <a:p>
            <a:r>
              <a:rPr lang="en-US" dirty="0"/>
              <a:t>Sample Observation </a:t>
            </a:r>
            <a:endParaRPr lang="en-IN" dirty="0"/>
          </a:p>
        </p:txBody>
      </p:sp>
      <p:graphicFrame>
        <p:nvGraphicFramePr>
          <p:cNvPr id="4" name="Content Placeholder 3">
            <a:extLst>
              <a:ext uri="{FF2B5EF4-FFF2-40B4-BE49-F238E27FC236}">
                <a16:creationId xmlns:a16="http://schemas.microsoft.com/office/drawing/2014/main" id="{88A68053-00B8-C00D-A0F0-DF827DBDD0E6}"/>
              </a:ext>
            </a:extLst>
          </p:cNvPr>
          <p:cNvGraphicFramePr>
            <a:graphicFrameLocks noGrp="1"/>
          </p:cNvGraphicFramePr>
          <p:nvPr>
            <p:ph idx="1"/>
            <p:extLst>
              <p:ext uri="{D42A27DB-BD31-4B8C-83A1-F6EECF244321}">
                <p14:modId xmlns:p14="http://schemas.microsoft.com/office/powerpoint/2010/main" val="3602168156"/>
              </p:ext>
            </p:extLst>
          </p:nvPr>
        </p:nvGraphicFramePr>
        <p:xfrm>
          <a:off x="1534697" y="2885440"/>
          <a:ext cx="5079463" cy="3521481"/>
        </p:xfrm>
        <a:graphic>
          <a:graphicData uri="http://schemas.openxmlformats.org/drawingml/2006/table">
            <a:tbl>
              <a:tblPr firstRow="1" firstCol="1" bandRow="1">
                <a:tableStyleId>{93296810-A885-4BE3-A3E7-6D5BEEA58F35}</a:tableStyleId>
              </a:tblPr>
              <a:tblGrid>
                <a:gridCol w="2200782">
                  <a:extLst>
                    <a:ext uri="{9D8B030D-6E8A-4147-A177-3AD203B41FA5}">
                      <a16:colId xmlns:a16="http://schemas.microsoft.com/office/drawing/2014/main" val="871846981"/>
                    </a:ext>
                  </a:extLst>
                </a:gridCol>
                <a:gridCol w="1434275">
                  <a:extLst>
                    <a:ext uri="{9D8B030D-6E8A-4147-A177-3AD203B41FA5}">
                      <a16:colId xmlns:a16="http://schemas.microsoft.com/office/drawing/2014/main" val="1155873679"/>
                    </a:ext>
                  </a:extLst>
                </a:gridCol>
                <a:gridCol w="1444406">
                  <a:extLst>
                    <a:ext uri="{9D8B030D-6E8A-4147-A177-3AD203B41FA5}">
                      <a16:colId xmlns:a16="http://schemas.microsoft.com/office/drawing/2014/main" val="2691336021"/>
                    </a:ext>
                  </a:extLst>
                </a:gridCol>
              </a:tblGrid>
              <a:tr h="342776">
                <a:tc>
                  <a:txBody>
                    <a:bodyPr/>
                    <a:lstStyle/>
                    <a:p>
                      <a:pPr algn="ctr">
                        <a:lnSpc>
                          <a:spcPct val="107000"/>
                        </a:lnSpc>
                        <a:spcAft>
                          <a:spcPts val="800"/>
                        </a:spcAft>
                      </a:pPr>
                      <a:r>
                        <a:rPr lang="en-US" sz="1800" kern="100" dirty="0">
                          <a:effectLst/>
                        </a:rPr>
                        <a:t>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gn="ctr">
                        <a:lnSpc>
                          <a:spcPct val="107000"/>
                        </a:lnSpc>
                        <a:spcAft>
                          <a:spcPts val="800"/>
                        </a:spcAft>
                      </a:pPr>
                      <a:r>
                        <a:rPr lang="en-US" sz="1800" kern="100" dirty="0">
                          <a:effectLst/>
                        </a:rPr>
                        <a:t>Outcome</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gn="ctr">
                        <a:lnSpc>
                          <a:spcPct val="107000"/>
                        </a:lnSpc>
                        <a:spcAft>
                          <a:spcPts val="800"/>
                        </a:spcAft>
                      </a:pPr>
                      <a:r>
                        <a:rPr lang="en-US" sz="1800" kern="100">
                          <a:effectLst/>
                        </a:rPr>
                        <a:t>Time Taken ( in ms)</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515556979"/>
                  </a:ext>
                </a:extLst>
              </a:tr>
              <a:tr h="560183">
                <a:tc>
                  <a:txBody>
                    <a:bodyPr/>
                    <a:lstStyle/>
                    <a:p>
                      <a:pPr>
                        <a:lnSpc>
                          <a:spcPct val="107000"/>
                        </a:lnSpc>
                        <a:spcAft>
                          <a:spcPts val="800"/>
                        </a:spcAft>
                      </a:pPr>
                      <a:r>
                        <a:rPr lang="en-US" sz="1800" kern="100" dirty="0">
                          <a:effectLst/>
                        </a:rPr>
                        <a:t>Anderson Darling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dirty="0">
                          <a:effectLst/>
                        </a:rPr>
                        <a:t>Correct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11.97</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607454779"/>
                  </a:ext>
                </a:extLst>
              </a:tr>
              <a:tr h="356454">
                <a:tc>
                  <a:txBody>
                    <a:bodyPr/>
                    <a:lstStyle/>
                    <a:p>
                      <a:pPr>
                        <a:lnSpc>
                          <a:spcPct val="107000"/>
                        </a:lnSpc>
                        <a:spcAft>
                          <a:spcPts val="800"/>
                        </a:spcAft>
                      </a:pPr>
                      <a:r>
                        <a:rPr lang="en-US" sz="1800" kern="100" dirty="0">
                          <a:effectLst/>
                        </a:rPr>
                        <a:t>Shapiro Wilk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Correct</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IN" sz="1600" kern="100">
                          <a:effectLst/>
                        </a:rPr>
                        <a:t>9.972</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838599777"/>
                  </a:ext>
                </a:extLst>
              </a:tr>
              <a:tr h="728856">
                <a:tc>
                  <a:txBody>
                    <a:bodyPr/>
                    <a:lstStyle/>
                    <a:p>
                      <a:pPr>
                        <a:lnSpc>
                          <a:spcPct val="107000"/>
                        </a:lnSpc>
                        <a:spcAft>
                          <a:spcPts val="800"/>
                        </a:spcAft>
                      </a:pPr>
                      <a:r>
                        <a:rPr lang="en-US" sz="1800" kern="100" dirty="0">
                          <a:effectLst/>
                        </a:rPr>
                        <a:t>Kolmogorov Smirnov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dirty="0">
                          <a:effectLst/>
                        </a:rPr>
                        <a:t>Correct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12.962</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1722791789"/>
                  </a:ext>
                </a:extLst>
              </a:tr>
              <a:tr h="356454">
                <a:tc>
                  <a:txBody>
                    <a:bodyPr/>
                    <a:lstStyle/>
                    <a:p>
                      <a:pPr>
                        <a:lnSpc>
                          <a:spcPct val="107000"/>
                        </a:lnSpc>
                        <a:spcAft>
                          <a:spcPts val="800"/>
                        </a:spcAft>
                      </a:pPr>
                      <a:r>
                        <a:rPr lang="en-US" sz="1800" kern="100" dirty="0">
                          <a:effectLst/>
                        </a:rPr>
                        <a:t>Jarque Bera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Correct</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3.802</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58760305"/>
                  </a:ext>
                </a:extLst>
              </a:tr>
              <a:tr h="356454">
                <a:tc>
                  <a:txBody>
                    <a:bodyPr/>
                    <a:lstStyle/>
                    <a:p>
                      <a:pPr>
                        <a:lnSpc>
                          <a:spcPct val="107000"/>
                        </a:lnSpc>
                        <a:spcAft>
                          <a:spcPts val="800"/>
                        </a:spcAft>
                      </a:pPr>
                      <a:r>
                        <a:rPr lang="en-US" sz="1800" kern="100" dirty="0">
                          <a:effectLst/>
                        </a:rPr>
                        <a:t>Lilliefors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Correct</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6.983</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1864671809"/>
                  </a:ext>
                </a:extLst>
              </a:tr>
              <a:tr h="560183">
                <a:tc>
                  <a:txBody>
                    <a:bodyPr/>
                    <a:lstStyle/>
                    <a:p>
                      <a:pPr>
                        <a:lnSpc>
                          <a:spcPct val="107000"/>
                        </a:lnSpc>
                        <a:spcAft>
                          <a:spcPts val="800"/>
                        </a:spcAft>
                      </a:pPr>
                      <a:r>
                        <a:rPr lang="en-US" sz="1800" kern="100" dirty="0">
                          <a:effectLst/>
                        </a:rPr>
                        <a:t>D’Agostino’s K</a:t>
                      </a:r>
                      <a:r>
                        <a:rPr lang="en-US" sz="1800" kern="100" baseline="30000" dirty="0">
                          <a:effectLst/>
                        </a:rPr>
                        <a:t>2</a:t>
                      </a:r>
                      <a:r>
                        <a:rPr lang="en-US" sz="1800" kern="100" dirty="0">
                          <a:effectLst/>
                        </a:rPr>
                        <a:t>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dirty="0">
                          <a:effectLst/>
                        </a:rPr>
                        <a:t>Correct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dirty="0">
                          <a:effectLst/>
                        </a:rPr>
                        <a:t>3.953</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06135061"/>
                  </a:ext>
                </a:extLst>
              </a:tr>
            </a:tbl>
          </a:graphicData>
        </a:graphic>
      </p:graphicFrame>
      <p:sp>
        <p:nvSpPr>
          <p:cNvPr id="8" name="TextBox 7">
            <a:extLst>
              <a:ext uri="{FF2B5EF4-FFF2-40B4-BE49-F238E27FC236}">
                <a16:creationId xmlns:a16="http://schemas.microsoft.com/office/drawing/2014/main" id="{BEAC36AA-E437-C64A-2E7F-E8B1C2E40A8E}"/>
              </a:ext>
            </a:extLst>
          </p:cNvPr>
          <p:cNvSpPr txBox="1"/>
          <p:nvPr/>
        </p:nvSpPr>
        <p:spPr>
          <a:xfrm>
            <a:off x="1534696" y="2275840"/>
            <a:ext cx="5252182" cy="923330"/>
          </a:xfrm>
          <a:prstGeom prst="rect">
            <a:avLst/>
          </a:prstGeom>
          <a:noFill/>
        </p:spPr>
        <p:txBody>
          <a:bodyPr wrap="square" rtlCol="0">
            <a:spAutoFit/>
          </a:bodyPr>
          <a:lstStyle/>
          <a:p>
            <a:pPr algn="ctr"/>
            <a:r>
              <a:rPr lang="en-US" dirty="0">
                <a:solidFill>
                  <a:srgbClr val="002060"/>
                </a:solidFill>
              </a:rPr>
              <a:t>Table 1 : Univariate Normality Analysis on Normal Data</a:t>
            </a:r>
            <a:endParaRPr lang="en-IN" dirty="0">
              <a:solidFill>
                <a:srgbClr val="002060"/>
              </a:solidFill>
            </a:endParaRPr>
          </a:p>
          <a:p>
            <a:endParaRPr lang="en-IN" dirty="0"/>
          </a:p>
        </p:txBody>
      </p:sp>
      <p:sp>
        <p:nvSpPr>
          <p:cNvPr id="9" name="TextBox 8">
            <a:extLst>
              <a:ext uri="{FF2B5EF4-FFF2-40B4-BE49-F238E27FC236}">
                <a16:creationId xmlns:a16="http://schemas.microsoft.com/office/drawing/2014/main" id="{2A8E6C18-9F95-1D9E-9C46-CCC332F8BABD}"/>
              </a:ext>
            </a:extLst>
          </p:cNvPr>
          <p:cNvSpPr txBox="1"/>
          <p:nvPr/>
        </p:nvSpPr>
        <p:spPr>
          <a:xfrm>
            <a:off x="7162800" y="2275840"/>
            <a:ext cx="4490720" cy="923330"/>
          </a:xfrm>
          <a:prstGeom prst="rect">
            <a:avLst/>
          </a:prstGeom>
          <a:noFill/>
        </p:spPr>
        <p:txBody>
          <a:bodyPr wrap="square" rtlCol="0">
            <a:spAutoFit/>
          </a:bodyPr>
          <a:lstStyle/>
          <a:p>
            <a:pPr algn="ctr"/>
            <a:r>
              <a:rPr lang="en-US" dirty="0">
                <a:solidFill>
                  <a:srgbClr val="002060"/>
                </a:solidFill>
              </a:rPr>
              <a:t>Table 1 : Multivariate Normality Analysis on Non-Normal Data</a:t>
            </a:r>
            <a:endParaRPr lang="en-IN" dirty="0">
              <a:solidFill>
                <a:srgbClr val="002060"/>
              </a:solidFill>
            </a:endParaRPr>
          </a:p>
          <a:p>
            <a:endParaRPr lang="en-IN" dirty="0"/>
          </a:p>
        </p:txBody>
      </p:sp>
      <p:graphicFrame>
        <p:nvGraphicFramePr>
          <p:cNvPr id="10" name="Table 9">
            <a:extLst>
              <a:ext uri="{FF2B5EF4-FFF2-40B4-BE49-F238E27FC236}">
                <a16:creationId xmlns:a16="http://schemas.microsoft.com/office/drawing/2014/main" id="{1C67ACB3-E9A2-709B-5559-9B3D5076CEED}"/>
              </a:ext>
            </a:extLst>
          </p:cNvPr>
          <p:cNvGraphicFramePr>
            <a:graphicFrameLocks noGrp="1"/>
          </p:cNvGraphicFramePr>
          <p:nvPr>
            <p:extLst>
              <p:ext uri="{D42A27DB-BD31-4B8C-83A1-F6EECF244321}">
                <p14:modId xmlns:p14="http://schemas.microsoft.com/office/powerpoint/2010/main" val="1914182572"/>
              </p:ext>
            </p:extLst>
          </p:nvPr>
        </p:nvGraphicFramePr>
        <p:xfrm>
          <a:off x="6949440" y="2885440"/>
          <a:ext cx="5079463" cy="3722407"/>
        </p:xfrm>
        <a:graphic>
          <a:graphicData uri="http://schemas.openxmlformats.org/drawingml/2006/table">
            <a:tbl>
              <a:tblPr firstRow="1" firstCol="1" bandRow="1">
                <a:tableStyleId>{5C22544A-7EE6-4342-B048-85BDC9FD1C3A}</a:tableStyleId>
              </a:tblPr>
              <a:tblGrid>
                <a:gridCol w="2646714">
                  <a:extLst>
                    <a:ext uri="{9D8B030D-6E8A-4147-A177-3AD203B41FA5}">
                      <a16:colId xmlns:a16="http://schemas.microsoft.com/office/drawing/2014/main" val="1886431051"/>
                    </a:ext>
                  </a:extLst>
                </a:gridCol>
                <a:gridCol w="1070800">
                  <a:extLst>
                    <a:ext uri="{9D8B030D-6E8A-4147-A177-3AD203B41FA5}">
                      <a16:colId xmlns:a16="http://schemas.microsoft.com/office/drawing/2014/main" val="1856921145"/>
                    </a:ext>
                  </a:extLst>
                </a:gridCol>
                <a:gridCol w="1361949">
                  <a:extLst>
                    <a:ext uri="{9D8B030D-6E8A-4147-A177-3AD203B41FA5}">
                      <a16:colId xmlns:a16="http://schemas.microsoft.com/office/drawing/2014/main" val="2284869992"/>
                    </a:ext>
                  </a:extLst>
                </a:gridCol>
              </a:tblGrid>
              <a:tr h="459366">
                <a:tc>
                  <a:txBody>
                    <a:bodyPr/>
                    <a:lstStyle/>
                    <a:p>
                      <a:pPr algn="ctr">
                        <a:lnSpc>
                          <a:spcPct val="107000"/>
                        </a:lnSpc>
                        <a:spcAft>
                          <a:spcPts val="800"/>
                        </a:spcAft>
                      </a:pPr>
                      <a:r>
                        <a:rPr lang="en-US" sz="1800" kern="100" dirty="0">
                          <a:effectLst/>
                        </a:rPr>
                        <a:t>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gn="ctr">
                        <a:lnSpc>
                          <a:spcPct val="107000"/>
                        </a:lnSpc>
                        <a:spcAft>
                          <a:spcPts val="800"/>
                        </a:spcAft>
                      </a:pPr>
                      <a:r>
                        <a:rPr lang="en-US" sz="1800" kern="100">
                          <a:effectLst/>
                        </a:rPr>
                        <a:t>Outcome</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gn="ctr">
                        <a:lnSpc>
                          <a:spcPct val="107000"/>
                        </a:lnSpc>
                        <a:spcAft>
                          <a:spcPts val="800"/>
                        </a:spcAft>
                      </a:pPr>
                      <a:r>
                        <a:rPr lang="en-US" sz="1800" kern="100">
                          <a:effectLst/>
                        </a:rPr>
                        <a:t>Time taken (in sec)</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145734921"/>
                  </a:ext>
                </a:extLst>
              </a:tr>
              <a:tr h="711664">
                <a:tc>
                  <a:txBody>
                    <a:bodyPr/>
                    <a:lstStyle/>
                    <a:p>
                      <a:pPr>
                        <a:lnSpc>
                          <a:spcPct val="107000"/>
                        </a:lnSpc>
                        <a:spcAft>
                          <a:spcPts val="800"/>
                        </a:spcAft>
                      </a:pPr>
                      <a:r>
                        <a:rPr lang="en-US" sz="1800" kern="100" dirty="0">
                          <a:effectLst/>
                        </a:rPr>
                        <a:t>Mardia’s Skewness and Kurtosis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Correct</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6.372</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054392084"/>
                  </a:ext>
                </a:extLst>
              </a:tr>
              <a:tr h="348046">
                <a:tc>
                  <a:txBody>
                    <a:bodyPr/>
                    <a:lstStyle/>
                    <a:p>
                      <a:pPr>
                        <a:lnSpc>
                          <a:spcPct val="107000"/>
                        </a:lnSpc>
                        <a:spcAft>
                          <a:spcPts val="800"/>
                        </a:spcAft>
                      </a:pPr>
                      <a:r>
                        <a:rPr lang="en-US" sz="1800" kern="100" dirty="0">
                          <a:effectLst/>
                        </a:rPr>
                        <a:t>Henze-Zirkler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dirty="0">
                          <a:effectLst/>
                        </a:rPr>
                        <a:t>Correct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9.487</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088430595"/>
                  </a:ext>
                </a:extLst>
              </a:tr>
              <a:tr h="348046">
                <a:tc>
                  <a:txBody>
                    <a:bodyPr/>
                    <a:lstStyle/>
                    <a:p>
                      <a:pPr>
                        <a:lnSpc>
                          <a:spcPct val="107000"/>
                        </a:lnSpc>
                        <a:spcAft>
                          <a:spcPts val="800"/>
                        </a:spcAft>
                      </a:pPr>
                      <a:r>
                        <a:rPr lang="en-US" sz="1800" kern="100" dirty="0">
                          <a:effectLst/>
                        </a:rPr>
                        <a:t>Royston’s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NA</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NA</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2419405802"/>
                  </a:ext>
                </a:extLst>
              </a:tr>
              <a:tr h="348046">
                <a:tc>
                  <a:txBody>
                    <a:bodyPr/>
                    <a:lstStyle/>
                    <a:p>
                      <a:pPr>
                        <a:lnSpc>
                          <a:spcPct val="107000"/>
                        </a:lnSpc>
                        <a:spcAft>
                          <a:spcPts val="800"/>
                        </a:spcAft>
                      </a:pPr>
                      <a:r>
                        <a:rPr lang="en-US" sz="1800" kern="100" dirty="0">
                          <a:effectLst/>
                        </a:rPr>
                        <a:t>Doornik Hansen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Correct</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0.392</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3230501409"/>
                  </a:ext>
                </a:extLst>
              </a:tr>
              <a:tr h="348046">
                <a:tc>
                  <a:txBody>
                    <a:bodyPr/>
                    <a:lstStyle/>
                    <a:p>
                      <a:pPr>
                        <a:lnSpc>
                          <a:spcPct val="107000"/>
                        </a:lnSpc>
                        <a:spcAft>
                          <a:spcPts val="800"/>
                        </a:spcAft>
                      </a:pPr>
                      <a:r>
                        <a:rPr lang="en-US" sz="1800" kern="100" dirty="0">
                          <a:effectLst/>
                        </a:rPr>
                        <a:t>Energy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NA</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&gt; 30 min</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1606654029"/>
                  </a:ext>
                </a:extLst>
              </a:tr>
              <a:tr h="348046">
                <a:tc>
                  <a:txBody>
                    <a:bodyPr/>
                    <a:lstStyle/>
                    <a:p>
                      <a:pPr>
                        <a:lnSpc>
                          <a:spcPct val="107000"/>
                        </a:lnSpc>
                        <a:spcAft>
                          <a:spcPts val="800"/>
                        </a:spcAft>
                      </a:pPr>
                      <a:r>
                        <a:rPr lang="en-US" sz="1800" kern="100" dirty="0">
                          <a:effectLst/>
                        </a:rPr>
                        <a:t>Shapiro Wilk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Correct</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0.0229</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795432136"/>
                  </a:ext>
                </a:extLst>
              </a:tr>
              <a:tr h="348046">
                <a:tc>
                  <a:txBody>
                    <a:bodyPr/>
                    <a:lstStyle/>
                    <a:p>
                      <a:pPr>
                        <a:lnSpc>
                          <a:spcPct val="107000"/>
                        </a:lnSpc>
                        <a:spcAft>
                          <a:spcPts val="800"/>
                        </a:spcAft>
                      </a:pPr>
                      <a:r>
                        <a:rPr lang="en-US" sz="1800" kern="100" dirty="0">
                          <a:effectLst/>
                        </a:rPr>
                        <a:t>Jarque Bera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Correct</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a:effectLst/>
                        </a:rPr>
                        <a:t>0.0069</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544862704"/>
                  </a:ext>
                </a:extLst>
              </a:tr>
              <a:tr h="348046">
                <a:tc>
                  <a:txBody>
                    <a:bodyPr/>
                    <a:lstStyle/>
                    <a:p>
                      <a:pPr>
                        <a:lnSpc>
                          <a:spcPct val="107000"/>
                        </a:lnSpc>
                        <a:spcAft>
                          <a:spcPts val="800"/>
                        </a:spcAft>
                      </a:pPr>
                      <a:r>
                        <a:rPr lang="en-US" sz="1800" kern="100" dirty="0">
                          <a:effectLst/>
                        </a:rPr>
                        <a:t>Lilliefors Test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dirty="0">
                          <a:effectLst/>
                        </a:rPr>
                        <a:t>Correct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tc>
                  <a:txBody>
                    <a:bodyPr/>
                    <a:lstStyle/>
                    <a:p>
                      <a:pPr>
                        <a:lnSpc>
                          <a:spcPct val="107000"/>
                        </a:lnSpc>
                        <a:spcAft>
                          <a:spcPts val="800"/>
                        </a:spcAft>
                      </a:pPr>
                      <a:r>
                        <a:rPr lang="en-US" sz="1800" kern="100" dirty="0">
                          <a:effectLst/>
                        </a:rPr>
                        <a:t>0.058</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68580" marR="68580" marT="0" marB="0"/>
                </a:tc>
                <a:extLst>
                  <a:ext uri="{0D108BD9-81ED-4DB2-BD59-A6C34878D82A}">
                    <a16:rowId xmlns:a16="http://schemas.microsoft.com/office/drawing/2014/main" val="1119265705"/>
                  </a:ext>
                </a:extLst>
              </a:tr>
            </a:tbl>
          </a:graphicData>
        </a:graphic>
      </p:graphicFrame>
    </p:spTree>
    <p:extLst>
      <p:ext uri="{BB962C8B-B14F-4D97-AF65-F5344CB8AC3E}">
        <p14:creationId xmlns:p14="http://schemas.microsoft.com/office/powerpoint/2010/main" val="26359783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13F2D-6C26-6A02-37CB-A3A43213A99C}"/>
              </a:ext>
            </a:extLst>
          </p:cNvPr>
          <p:cNvSpPr>
            <a:spLocks noGrp="1"/>
          </p:cNvSpPr>
          <p:nvPr>
            <p:ph type="title"/>
          </p:nvPr>
        </p:nvSpPr>
        <p:spPr/>
        <p:txBody>
          <a:bodyPr/>
          <a:lstStyle/>
          <a:p>
            <a:r>
              <a:rPr lang="en-US" dirty="0"/>
              <a:t>Time Complexity Analysis for Univariate Normality Test</a:t>
            </a:r>
            <a:endParaRPr lang="en-IN" dirty="0"/>
          </a:p>
        </p:txBody>
      </p:sp>
      <p:sp>
        <p:nvSpPr>
          <p:cNvPr id="3" name="Content Placeholder 2">
            <a:extLst>
              <a:ext uri="{FF2B5EF4-FFF2-40B4-BE49-F238E27FC236}">
                <a16:creationId xmlns:a16="http://schemas.microsoft.com/office/drawing/2014/main" id="{1466AD2A-3589-D28C-BBAD-B9E52A3699B9}"/>
              </a:ext>
            </a:extLst>
          </p:cNvPr>
          <p:cNvSpPr>
            <a:spLocks noGrp="1"/>
          </p:cNvSpPr>
          <p:nvPr>
            <p:ph idx="1"/>
          </p:nvPr>
        </p:nvSpPr>
        <p:spPr>
          <a:xfrm>
            <a:off x="1534696" y="2015732"/>
            <a:ext cx="9520158" cy="4037749"/>
          </a:xfrm>
        </p:spPr>
        <p:txBody>
          <a:bodyPr>
            <a:normAutofit/>
          </a:bodyPr>
          <a:lstStyle/>
          <a:p>
            <a:r>
              <a:rPr lang="en-US" dirty="0"/>
              <a:t>Time taken by statistical test along with its outcome is measured for synthetic dataset having very large size ( 5 x 10^7 – 10 x 10^7)</a:t>
            </a:r>
          </a:p>
          <a:p>
            <a:r>
              <a:rPr lang="en-US" dirty="0"/>
              <a:t> Observation : </a:t>
            </a:r>
          </a:p>
          <a:p>
            <a:pPr marL="800100" lvl="1" indent="-342900">
              <a:buFont typeface="+mj-lt"/>
              <a:buAutoNum type="arabicPeriod"/>
            </a:pPr>
            <a:r>
              <a:rPr lang="en-US" dirty="0"/>
              <a:t>Jarque Bera test is taking least time among all the tests</a:t>
            </a:r>
          </a:p>
          <a:p>
            <a:pPr marL="800100" lvl="1" indent="-342900">
              <a:buFont typeface="+mj-lt"/>
              <a:buAutoNum type="arabicPeriod"/>
            </a:pPr>
            <a:r>
              <a:rPr lang="en-US" dirty="0"/>
              <a:t>Shapiro Wilk test failed ( giving incorrect outcome ) for large size datasets</a:t>
            </a:r>
          </a:p>
          <a:p>
            <a:r>
              <a:rPr lang="en-US" dirty="0"/>
              <a:t>Outcome : Shapiro Wilk test should not used for normality Analysis</a:t>
            </a:r>
          </a:p>
          <a:p>
            <a:r>
              <a:rPr lang="en-US" dirty="0"/>
              <a:t>Question : Whether Jarque Bera test should be considered or not ?</a:t>
            </a:r>
          </a:p>
          <a:p>
            <a:r>
              <a:rPr lang="en-US" dirty="0"/>
              <a:t>Report Link : </a:t>
            </a:r>
            <a:r>
              <a:rPr lang="en-US" dirty="0">
                <a:solidFill>
                  <a:srgbClr val="0070C0"/>
                </a:solidFill>
                <a:hlinkClick r:id="rId2" action="ppaction://hlinkfile">
                  <a:extLst>
                    <a:ext uri="{A12FA001-AC4F-418D-AE19-62706E023703}">
                      <ahyp:hlinkClr xmlns:ahyp="http://schemas.microsoft.com/office/drawing/2018/hyperlinkcolor" val="tx"/>
                    </a:ext>
                  </a:extLst>
                </a:hlinkClick>
              </a:rPr>
              <a:t>..\Reports\Time Complexity Analysis of Normality Test.docx</a:t>
            </a:r>
            <a:endParaRPr lang="en-IN" dirty="0">
              <a:solidFill>
                <a:srgbClr val="0070C0"/>
              </a:solidFill>
            </a:endParaRPr>
          </a:p>
        </p:txBody>
      </p:sp>
    </p:spTree>
    <p:extLst>
      <p:ext uri="{BB962C8B-B14F-4D97-AF65-F5344CB8AC3E}">
        <p14:creationId xmlns:p14="http://schemas.microsoft.com/office/powerpoint/2010/main" val="39737643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4E58E-5287-03F5-8AEA-CFDA11D4A78F}"/>
              </a:ext>
            </a:extLst>
          </p:cNvPr>
          <p:cNvSpPr>
            <a:spLocks noGrp="1"/>
          </p:cNvSpPr>
          <p:nvPr>
            <p:ph type="title"/>
          </p:nvPr>
        </p:nvSpPr>
        <p:spPr/>
        <p:txBody>
          <a:bodyPr/>
          <a:lstStyle/>
          <a:p>
            <a:r>
              <a:rPr lang="en-US" dirty="0"/>
              <a:t>Effect of Skewness and Kurtosis on Univariate Test</a:t>
            </a:r>
            <a:endParaRPr lang="en-IN" dirty="0"/>
          </a:p>
        </p:txBody>
      </p:sp>
      <p:sp>
        <p:nvSpPr>
          <p:cNvPr id="3" name="Content Placeholder 2">
            <a:extLst>
              <a:ext uri="{FF2B5EF4-FFF2-40B4-BE49-F238E27FC236}">
                <a16:creationId xmlns:a16="http://schemas.microsoft.com/office/drawing/2014/main" id="{292EB518-8E6C-993B-2942-ED3C15EDB585}"/>
              </a:ext>
            </a:extLst>
          </p:cNvPr>
          <p:cNvSpPr>
            <a:spLocks noGrp="1"/>
          </p:cNvSpPr>
          <p:nvPr>
            <p:ph idx="1"/>
          </p:nvPr>
        </p:nvSpPr>
        <p:spPr>
          <a:xfrm>
            <a:off x="1534696" y="2015732"/>
            <a:ext cx="9520158" cy="4037749"/>
          </a:xfrm>
        </p:spPr>
        <p:txBody>
          <a:bodyPr>
            <a:normAutofit/>
          </a:bodyPr>
          <a:lstStyle/>
          <a:p>
            <a:r>
              <a:rPr lang="en-IN" dirty="0"/>
              <a:t>Experiment : Imputing data points in normally distributed data ( size : 50000 ) which increases the tailedness of data distribution</a:t>
            </a:r>
          </a:p>
          <a:p>
            <a:r>
              <a:rPr lang="en-IN" dirty="0"/>
              <a:t>Observation on High Tailedness : ( Data points imputed between -10 to 10)</a:t>
            </a:r>
          </a:p>
        </p:txBody>
      </p:sp>
      <p:pic>
        <p:nvPicPr>
          <p:cNvPr id="7" name="Picture 6">
            <a:extLst>
              <a:ext uri="{FF2B5EF4-FFF2-40B4-BE49-F238E27FC236}">
                <a16:creationId xmlns:a16="http://schemas.microsoft.com/office/drawing/2014/main" id="{22657EF1-5219-B792-4C74-FB9CB072FF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1225" y="3757607"/>
            <a:ext cx="4396359" cy="2784184"/>
          </a:xfrm>
          <a:prstGeom prst="rect">
            <a:avLst/>
          </a:prstGeom>
        </p:spPr>
      </p:pic>
      <p:sp>
        <p:nvSpPr>
          <p:cNvPr id="4" name="TextBox 3">
            <a:extLst>
              <a:ext uri="{FF2B5EF4-FFF2-40B4-BE49-F238E27FC236}">
                <a16:creationId xmlns:a16="http://schemas.microsoft.com/office/drawing/2014/main" id="{3E1AB79B-3CDE-DB9F-AE21-7E17A7A65328}"/>
              </a:ext>
            </a:extLst>
          </p:cNvPr>
          <p:cNvSpPr txBox="1"/>
          <p:nvPr/>
        </p:nvSpPr>
        <p:spPr>
          <a:xfrm>
            <a:off x="1832991" y="3388275"/>
            <a:ext cx="8177784" cy="369332"/>
          </a:xfrm>
          <a:prstGeom prst="rect">
            <a:avLst/>
          </a:prstGeom>
          <a:noFill/>
        </p:spPr>
        <p:txBody>
          <a:bodyPr wrap="square" rtlCol="0">
            <a:spAutoFit/>
          </a:bodyPr>
          <a:lstStyle/>
          <a:p>
            <a:r>
              <a:rPr lang="en-US" dirty="0"/>
              <a:t>Table 1 : Analysis of Statistical Tests on Outliers</a:t>
            </a:r>
            <a:endParaRPr lang="en-IN" dirty="0"/>
          </a:p>
        </p:txBody>
      </p:sp>
    </p:spTree>
    <p:extLst>
      <p:ext uri="{BB962C8B-B14F-4D97-AF65-F5344CB8AC3E}">
        <p14:creationId xmlns:p14="http://schemas.microsoft.com/office/powerpoint/2010/main" val="28623201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4C02D89-CD66-1824-D6EE-B14BEA722DD1}"/>
              </a:ext>
            </a:extLst>
          </p:cNvPr>
          <p:cNvSpPr txBox="1"/>
          <p:nvPr/>
        </p:nvSpPr>
        <p:spPr>
          <a:xfrm>
            <a:off x="1179576" y="704088"/>
            <a:ext cx="9912096" cy="5078313"/>
          </a:xfrm>
          <a:prstGeom prst="rect">
            <a:avLst/>
          </a:prstGeom>
          <a:noFill/>
        </p:spPr>
        <p:txBody>
          <a:bodyPr wrap="square" rtlCol="0">
            <a:spAutoFit/>
          </a:bodyPr>
          <a:lstStyle/>
          <a:p>
            <a:pPr marL="285750" indent="-285750">
              <a:buFont typeface="Arial" panose="020B0604020202020204" pitchFamily="34" charset="0"/>
              <a:buChar char="•"/>
            </a:pPr>
            <a:r>
              <a:rPr lang="en-US" dirty="0"/>
              <a:t>Observation on Low Tailedness : ( Data points imputed between -4 to 4 )</a:t>
            </a:r>
          </a:p>
          <a:p>
            <a:r>
              <a:rPr lang="en-US" dirty="0"/>
              <a:t>       </a:t>
            </a:r>
          </a:p>
          <a:p>
            <a:r>
              <a:rPr lang="en-US" dirty="0"/>
              <a:t>      Table 2 : Analysis of Statistical Tests on Outliers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Analysis of Statistical Tests for Normality : </a:t>
            </a:r>
            <a:r>
              <a:rPr lang="en-US" dirty="0">
                <a:solidFill>
                  <a:schemeClr val="accent3"/>
                </a:solidFill>
                <a:hlinkClick r:id="rId2" action="ppaction://hlinkfile">
                  <a:extLst>
                    <a:ext uri="{A12FA001-AC4F-418D-AE19-62706E023703}">
                      <ahyp:hlinkClr xmlns:ahyp="http://schemas.microsoft.com/office/drawing/2018/hyperlinkcolor" val="tx"/>
                    </a:ext>
                  </a:extLst>
                </a:hlinkClick>
              </a:rPr>
              <a:t>..\Reports\Analysis of Statistical Tests for Normality.docx</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Conclusion : Consider Anderson Darling test for Univariate Normality Analysis</a:t>
            </a:r>
          </a:p>
        </p:txBody>
      </p:sp>
      <p:pic>
        <p:nvPicPr>
          <p:cNvPr id="6" name="Picture 5">
            <a:extLst>
              <a:ext uri="{FF2B5EF4-FFF2-40B4-BE49-F238E27FC236}">
                <a16:creationId xmlns:a16="http://schemas.microsoft.com/office/drawing/2014/main" id="{13825D08-C98B-3105-5A13-0E3757FF19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1155" y="1594378"/>
            <a:ext cx="4838700" cy="2647950"/>
          </a:xfrm>
          <a:prstGeom prst="rect">
            <a:avLst/>
          </a:prstGeom>
        </p:spPr>
      </p:pic>
    </p:spTree>
    <p:extLst>
      <p:ext uri="{BB962C8B-B14F-4D97-AF65-F5344CB8AC3E}">
        <p14:creationId xmlns:p14="http://schemas.microsoft.com/office/powerpoint/2010/main" val="3585313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61640-1DB6-321D-AC0A-A022DF46701A}"/>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1A360E37-9724-0D56-B796-E6CAB8FD05CF}"/>
              </a:ext>
            </a:extLst>
          </p:cNvPr>
          <p:cNvSpPr>
            <a:spLocks noGrp="1"/>
          </p:cNvSpPr>
          <p:nvPr>
            <p:ph idx="1"/>
          </p:nvPr>
        </p:nvSpPr>
        <p:spPr/>
        <p:txBody>
          <a:bodyPr>
            <a:normAutofit/>
          </a:bodyPr>
          <a:lstStyle/>
          <a:p>
            <a:r>
              <a:rPr lang="en-US" dirty="0"/>
              <a:t>Popularity of K means algorithm</a:t>
            </a:r>
          </a:p>
          <a:p>
            <a:pPr marL="457200" lvl="1" indent="0">
              <a:buNone/>
            </a:pPr>
            <a:r>
              <a:rPr lang="en-US" dirty="0"/>
              <a:t>Simplicity and Intuitiveness, Widespread Familiarity, Ease of Implementation, Deterministic Results, Computationally Efficient, </a:t>
            </a:r>
            <a:r>
              <a:rPr lang="en-IN" dirty="0"/>
              <a:t>Predictive Convergence </a:t>
            </a:r>
          </a:p>
          <a:p>
            <a:r>
              <a:rPr lang="en-IN" dirty="0"/>
              <a:t>Importance of Outlier Detection in Clustering </a:t>
            </a:r>
          </a:p>
          <a:p>
            <a:r>
              <a:rPr lang="en-IN" dirty="0"/>
              <a:t>Existing Clustering approach for Outlier Detection : DBSCAN algorithm</a:t>
            </a:r>
          </a:p>
          <a:p>
            <a:r>
              <a:rPr lang="en-IN" dirty="0"/>
              <a:t>Problems with Existing Approach </a:t>
            </a:r>
            <a:endParaRPr lang="en-US" dirty="0"/>
          </a:p>
        </p:txBody>
      </p:sp>
    </p:spTree>
    <p:extLst>
      <p:ext uri="{BB962C8B-B14F-4D97-AF65-F5344CB8AC3E}">
        <p14:creationId xmlns:p14="http://schemas.microsoft.com/office/powerpoint/2010/main" val="1847379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08F7E-F181-F63C-32DC-15B5868A8BCE}"/>
              </a:ext>
            </a:extLst>
          </p:cNvPr>
          <p:cNvSpPr>
            <a:spLocks noGrp="1"/>
          </p:cNvSpPr>
          <p:nvPr>
            <p:ph type="title"/>
          </p:nvPr>
        </p:nvSpPr>
        <p:spPr/>
        <p:txBody>
          <a:bodyPr/>
          <a:lstStyle/>
          <a:p>
            <a:r>
              <a:rPr lang="en-US" dirty="0"/>
              <a:t>Effect of Dispersion of data on Statistical Tests</a:t>
            </a:r>
            <a:endParaRPr lang="en-IN" dirty="0"/>
          </a:p>
        </p:txBody>
      </p:sp>
      <p:sp>
        <p:nvSpPr>
          <p:cNvPr id="3" name="Content Placeholder 2">
            <a:extLst>
              <a:ext uri="{FF2B5EF4-FFF2-40B4-BE49-F238E27FC236}">
                <a16:creationId xmlns:a16="http://schemas.microsoft.com/office/drawing/2014/main" id="{DDBCF9AA-7DF9-1B29-1D5E-2A1E668CCEC0}"/>
              </a:ext>
            </a:extLst>
          </p:cNvPr>
          <p:cNvSpPr>
            <a:spLocks noGrp="1"/>
          </p:cNvSpPr>
          <p:nvPr>
            <p:ph idx="1"/>
          </p:nvPr>
        </p:nvSpPr>
        <p:spPr>
          <a:xfrm>
            <a:off x="1534696" y="2015732"/>
            <a:ext cx="9520158" cy="4118368"/>
          </a:xfrm>
        </p:spPr>
        <p:txBody>
          <a:bodyPr/>
          <a:lstStyle/>
          <a:p>
            <a:r>
              <a:rPr lang="en-US" dirty="0"/>
              <a:t>Experiment : Generated Normally distributed data having high value of standard deviation i.e. &gt; 1 and then check statistical tests are giving correct outcomes or not </a:t>
            </a:r>
          </a:p>
          <a:p>
            <a:r>
              <a:rPr lang="en-US" dirty="0"/>
              <a:t>Observation : All the statistical tests passed i.e. Correct outcome regarding normality of data</a:t>
            </a:r>
          </a:p>
          <a:p>
            <a:r>
              <a:rPr lang="en-US" dirty="0"/>
              <a:t>Reason : As the value of std increases not only mean ( x bar) is affected but observations (xi) is also affected so ultimately it won’t cause in effect in skewness and kurtosis</a:t>
            </a:r>
          </a:p>
          <a:p>
            <a:r>
              <a:rPr lang="en-US" dirty="0"/>
              <a:t>Conclusion : Statistical tests are not affected by dispersion of data ( Standard Deviation)</a:t>
            </a:r>
            <a:endParaRPr lang="en-IN" dirty="0"/>
          </a:p>
        </p:txBody>
      </p:sp>
    </p:spTree>
    <p:extLst>
      <p:ext uri="{BB962C8B-B14F-4D97-AF65-F5344CB8AC3E}">
        <p14:creationId xmlns:p14="http://schemas.microsoft.com/office/powerpoint/2010/main" val="37600574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39413-A027-AF9F-CCC3-E8C7186F9C6F}"/>
              </a:ext>
            </a:extLst>
          </p:cNvPr>
          <p:cNvSpPr>
            <a:spLocks noGrp="1"/>
          </p:cNvSpPr>
          <p:nvPr>
            <p:ph type="title"/>
          </p:nvPr>
        </p:nvSpPr>
        <p:spPr/>
        <p:txBody>
          <a:bodyPr/>
          <a:lstStyle/>
          <a:p>
            <a:r>
              <a:rPr lang="en-US" dirty="0"/>
              <a:t>Selection of Statistical Test for Multivariate Normality</a:t>
            </a:r>
            <a:endParaRPr lang="en-IN" dirty="0"/>
          </a:p>
        </p:txBody>
      </p:sp>
      <p:sp>
        <p:nvSpPr>
          <p:cNvPr id="3" name="Content Placeholder 2">
            <a:extLst>
              <a:ext uri="{FF2B5EF4-FFF2-40B4-BE49-F238E27FC236}">
                <a16:creationId xmlns:a16="http://schemas.microsoft.com/office/drawing/2014/main" id="{FE281B8A-1EC4-44C6-2712-918F0850302D}"/>
              </a:ext>
            </a:extLst>
          </p:cNvPr>
          <p:cNvSpPr>
            <a:spLocks noGrp="1"/>
          </p:cNvSpPr>
          <p:nvPr>
            <p:ph idx="1"/>
          </p:nvPr>
        </p:nvSpPr>
        <p:spPr/>
        <p:txBody>
          <a:bodyPr/>
          <a:lstStyle/>
          <a:p>
            <a:r>
              <a:rPr lang="en-US" dirty="0"/>
              <a:t>Total Available Statistical Tests : 8</a:t>
            </a:r>
          </a:p>
          <a:p>
            <a:r>
              <a:rPr lang="en-US" dirty="0"/>
              <a:t>Statistical Tests to be considered :</a:t>
            </a:r>
          </a:p>
          <a:p>
            <a:pPr marL="800100" lvl="1" indent="-342900">
              <a:buFont typeface="+mj-lt"/>
              <a:buAutoNum type="arabicPeriod"/>
            </a:pPr>
            <a:r>
              <a:rPr lang="en-US" dirty="0"/>
              <a:t>Shapiro Wilk Test</a:t>
            </a:r>
          </a:p>
          <a:p>
            <a:pPr marL="800100" lvl="1" indent="-342900">
              <a:buFont typeface="+mj-lt"/>
              <a:buAutoNum type="arabicPeriod"/>
            </a:pPr>
            <a:r>
              <a:rPr lang="en-US" dirty="0"/>
              <a:t>Jarque Bera Test</a:t>
            </a:r>
          </a:p>
          <a:p>
            <a:pPr marL="800100" lvl="1" indent="-342900">
              <a:buFont typeface="+mj-lt"/>
              <a:buAutoNum type="arabicPeriod"/>
            </a:pPr>
            <a:r>
              <a:rPr lang="en-US" dirty="0"/>
              <a:t>Doornik Hansen Test</a:t>
            </a:r>
          </a:p>
          <a:p>
            <a:pPr marL="800100" lvl="1" indent="-342900">
              <a:buFont typeface="+mj-lt"/>
              <a:buAutoNum type="arabicPeriod"/>
            </a:pPr>
            <a:r>
              <a:rPr lang="en-US" dirty="0"/>
              <a:t>Lilliefors Test</a:t>
            </a:r>
          </a:p>
          <a:p>
            <a:r>
              <a:rPr lang="en-US" dirty="0"/>
              <a:t>According to R programming documentation performance of Lilliefors test is worse than Anderson darling test</a:t>
            </a:r>
            <a:endParaRPr lang="en-IN" dirty="0"/>
          </a:p>
        </p:txBody>
      </p:sp>
    </p:spTree>
    <p:extLst>
      <p:ext uri="{BB962C8B-B14F-4D97-AF65-F5344CB8AC3E}">
        <p14:creationId xmlns:p14="http://schemas.microsoft.com/office/powerpoint/2010/main" val="2340398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38479-582E-8EE5-11F9-A08683186F7F}"/>
              </a:ext>
            </a:extLst>
          </p:cNvPr>
          <p:cNvSpPr>
            <a:spLocks noGrp="1"/>
          </p:cNvSpPr>
          <p:nvPr>
            <p:ph type="title"/>
          </p:nvPr>
        </p:nvSpPr>
        <p:spPr/>
        <p:txBody>
          <a:bodyPr/>
          <a:lstStyle/>
          <a:p>
            <a:r>
              <a:rPr lang="en-US" dirty="0"/>
              <a:t>Time Complexity Analysis of Multivariate Normality Tests</a:t>
            </a:r>
            <a:endParaRPr lang="en-IN" dirty="0"/>
          </a:p>
        </p:txBody>
      </p:sp>
      <p:sp>
        <p:nvSpPr>
          <p:cNvPr id="3" name="Content Placeholder 2">
            <a:extLst>
              <a:ext uri="{FF2B5EF4-FFF2-40B4-BE49-F238E27FC236}">
                <a16:creationId xmlns:a16="http://schemas.microsoft.com/office/drawing/2014/main" id="{DAF6AD64-D8DE-C40D-3329-87FB158A58AF}"/>
              </a:ext>
            </a:extLst>
          </p:cNvPr>
          <p:cNvSpPr>
            <a:spLocks noGrp="1"/>
          </p:cNvSpPr>
          <p:nvPr>
            <p:ph idx="1"/>
          </p:nvPr>
        </p:nvSpPr>
        <p:spPr>
          <a:xfrm>
            <a:off x="1534696" y="2015732"/>
            <a:ext cx="9520158" cy="4037749"/>
          </a:xfrm>
        </p:spPr>
        <p:txBody>
          <a:bodyPr>
            <a:normAutofit lnSpcReduction="10000"/>
          </a:bodyPr>
          <a:lstStyle/>
          <a:p>
            <a:r>
              <a:rPr lang="en-US" dirty="0"/>
              <a:t>Time taken by statistical test along with its outcome is measured for synthetic dataset having very large size ( (2.5 x 10^5,5) – (5 x 10^6,25))</a:t>
            </a:r>
          </a:p>
          <a:p>
            <a:r>
              <a:rPr lang="en-US" dirty="0"/>
              <a:t> Observation : </a:t>
            </a:r>
          </a:p>
          <a:p>
            <a:pPr marL="800100" lvl="1" indent="-342900">
              <a:buFont typeface="+mj-lt"/>
              <a:buAutoNum type="arabicPeriod"/>
            </a:pPr>
            <a:r>
              <a:rPr lang="en-US" dirty="0"/>
              <a:t>Jarque Bera test is taking least time among all the tests</a:t>
            </a:r>
          </a:p>
          <a:p>
            <a:pPr marL="800100" lvl="1" indent="-342900">
              <a:buFont typeface="+mj-lt"/>
              <a:buAutoNum type="arabicPeriod"/>
            </a:pPr>
            <a:r>
              <a:rPr lang="en-US" dirty="0"/>
              <a:t>Shapiro Wilk test failed ( giving incorrect outcome ) for large size datasets</a:t>
            </a:r>
          </a:p>
          <a:p>
            <a:r>
              <a:rPr lang="en-US" dirty="0"/>
              <a:t>Outcome : Shapiro Wilk test should not used for normality Analysis</a:t>
            </a:r>
          </a:p>
          <a:p>
            <a:r>
              <a:rPr lang="en-US" dirty="0"/>
              <a:t>Question : Whether Jarque Bera test should be considered or not </a:t>
            </a:r>
          </a:p>
          <a:p>
            <a:r>
              <a:rPr lang="en-US" dirty="0"/>
              <a:t>Report Link : </a:t>
            </a:r>
            <a:r>
              <a:rPr lang="en-US" dirty="0">
                <a:solidFill>
                  <a:srgbClr val="0070C0"/>
                </a:solidFill>
                <a:hlinkClick r:id="rId2" action="ppaction://hlinkfile">
                  <a:extLst>
                    <a:ext uri="{A12FA001-AC4F-418D-AE19-62706E023703}">
                      <ahyp:hlinkClr xmlns:ahyp="http://schemas.microsoft.com/office/drawing/2018/hyperlinkcolor" val="tx"/>
                    </a:ext>
                  </a:extLst>
                </a:hlinkClick>
              </a:rPr>
              <a:t>..\Reports\Time Complexity Analysis of Normality Test.docx</a:t>
            </a:r>
            <a:endParaRPr lang="en-US" dirty="0">
              <a:solidFill>
                <a:srgbClr val="0070C0"/>
              </a:solidFill>
            </a:endParaRPr>
          </a:p>
          <a:p>
            <a:r>
              <a:rPr lang="en-IN" dirty="0"/>
              <a:t>Conclusion : Consider Doornik Hansen Test for Multivariate Normality Analysis</a:t>
            </a:r>
          </a:p>
          <a:p>
            <a:pPr marL="0" indent="0">
              <a:buNone/>
            </a:pPr>
            <a:endParaRPr lang="en-IN" dirty="0"/>
          </a:p>
        </p:txBody>
      </p:sp>
    </p:spTree>
    <p:extLst>
      <p:ext uri="{BB962C8B-B14F-4D97-AF65-F5344CB8AC3E}">
        <p14:creationId xmlns:p14="http://schemas.microsoft.com/office/powerpoint/2010/main" val="23775668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39413-A027-AF9F-CCC3-E8C7186F9C6F}"/>
              </a:ext>
            </a:extLst>
          </p:cNvPr>
          <p:cNvSpPr>
            <a:spLocks noGrp="1"/>
          </p:cNvSpPr>
          <p:nvPr>
            <p:ph type="title"/>
          </p:nvPr>
        </p:nvSpPr>
        <p:spPr/>
        <p:txBody>
          <a:bodyPr>
            <a:normAutofit fontScale="90000"/>
          </a:bodyPr>
          <a:lstStyle/>
          <a:p>
            <a:r>
              <a:rPr lang="en-US" dirty="0"/>
              <a:t>Selection of Outlier Detection algorithm for Multi Dimensional Data not following Normal Distribution</a:t>
            </a:r>
            <a:endParaRPr lang="en-IN" dirty="0"/>
          </a:p>
        </p:txBody>
      </p:sp>
      <p:sp>
        <p:nvSpPr>
          <p:cNvPr id="3" name="Content Placeholder 2">
            <a:extLst>
              <a:ext uri="{FF2B5EF4-FFF2-40B4-BE49-F238E27FC236}">
                <a16:creationId xmlns:a16="http://schemas.microsoft.com/office/drawing/2014/main" id="{FE281B8A-1EC4-44C6-2712-918F0850302D}"/>
              </a:ext>
            </a:extLst>
          </p:cNvPr>
          <p:cNvSpPr>
            <a:spLocks noGrp="1"/>
          </p:cNvSpPr>
          <p:nvPr>
            <p:ph idx="1"/>
          </p:nvPr>
        </p:nvSpPr>
        <p:spPr/>
        <p:txBody>
          <a:bodyPr/>
          <a:lstStyle/>
          <a:p>
            <a:r>
              <a:rPr lang="en-US" dirty="0"/>
              <a:t>Existing Algorithms :</a:t>
            </a:r>
          </a:p>
          <a:p>
            <a:pPr marL="800100" lvl="1" indent="-342900">
              <a:buFont typeface="+mj-lt"/>
              <a:buAutoNum type="arabicPeriod"/>
            </a:pPr>
            <a:r>
              <a:rPr lang="en-US" dirty="0"/>
              <a:t>IQR ( Only 1D)</a:t>
            </a:r>
          </a:p>
          <a:p>
            <a:pPr marL="800100" lvl="1" indent="-342900">
              <a:buFont typeface="+mj-lt"/>
              <a:buAutoNum type="arabicPeriod"/>
            </a:pPr>
            <a:r>
              <a:rPr lang="en-US" dirty="0"/>
              <a:t>Isolation Forest</a:t>
            </a:r>
          </a:p>
          <a:p>
            <a:pPr marL="800100" lvl="1" indent="-342900">
              <a:buFont typeface="+mj-lt"/>
              <a:buAutoNum type="arabicPeriod"/>
            </a:pPr>
            <a:r>
              <a:rPr lang="en-US" dirty="0"/>
              <a:t>Local Outlier Factor</a:t>
            </a:r>
          </a:p>
          <a:p>
            <a:pPr marL="800100" lvl="1" indent="-342900">
              <a:buFont typeface="+mj-lt"/>
              <a:buAutoNum type="arabicPeriod"/>
            </a:pPr>
            <a:r>
              <a:rPr lang="en-US" dirty="0"/>
              <a:t>One Class SVM</a:t>
            </a:r>
          </a:p>
          <a:p>
            <a:r>
              <a:rPr lang="en-US" dirty="0"/>
              <a:t>Experiment Performed : Datasets having labeled outlier have obtained and these algorithms are evaluated based on % of outliers detected, Precision and Recall</a:t>
            </a:r>
          </a:p>
          <a:p>
            <a:r>
              <a:rPr lang="en-US" dirty="0"/>
              <a:t>Dataset Resource : ODDS Datasets </a:t>
            </a:r>
          </a:p>
        </p:txBody>
      </p:sp>
    </p:spTree>
    <p:extLst>
      <p:ext uri="{BB962C8B-B14F-4D97-AF65-F5344CB8AC3E}">
        <p14:creationId xmlns:p14="http://schemas.microsoft.com/office/powerpoint/2010/main" val="2956966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01978-CFD0-7A90-4FB2-2F6CC55D6F70}"/>
              </a:ext>
            </a:extLst>
          </p:cNvPr>
          <p:cNvSpPr>
            <a:spLocks noGrp="1"/>
          </p:cNvSpPr>
          <p:nvPr>
            <p:ph type="title"/>
          </p:nvPr>
        </p:nvSpPr>
        <p:spPr/>
        <p:txBody>
          <a:bodyPr/>
          <a:lstStyle/>
          <a:p>
            <a:r>
              <a:rPr lang="en-US" dirty="0"/>
              <a:t>Observation on algorithms detecting outliers in Non Normal data </a:t>
            </a:r>
            <a:endParaRPr lang="en-IN" dirty="0"/>
          </a:p>
        </p:txBody>
      </p:sp>
      <p:sp>
        <p:nvSpPr>
          <p:cNvPr id="3" name="Content Placeholder 2">
            <a:extLst>
              <a:ext uri="{FF2B5EF4-FFF2-40B4-BE49-F238E27FC236}">
                <a16:creationId xmlns:a16="http://schemas.microsoft.com/office/drawing/2014/main" id="{FF76FAC3-037A-D84A-D175-CFF4EA8DA183}"/>
              </a:ext>
            </a:extLst>
          </p:cNvPr>
          <p:cNvSpPr>
            <a:spLocks noGrp="1"/>
          </p:cNvSpPr>
          <p:nvPr>
            <p:ph idx="1"/>
          </p:nvPr>
        </p:nvSpPr>
        <p:spPr>
          <a:xfrm>
            <a:off x="1534696" y="2015733"/>
            <a:ext cx="9520158" cy="4037748"/>
          </a:xfrm>
        </p:spPr>
        <p:txBody>
          <a:bodyPr>
            <a:normAutofit fontScale="92500" lnSpcReduction="10000"/>
          </a:bodyPr>
          <a:lstStyle/>
          <a:p>
            <a:pPr marL="457200" indent="-457200">
              <a:buFont typeface="+mj-lt"/>
              <a:buAutoNum type="arabicPeriod"/>
            </a:pPr>
            <a:r>
              <a:rPr lang="en-US" dirty="0"/>
              <a:t>Isolation Forest</a:t>
            </a:r>
          </a:p>
          <a:p>
            <a:pPr lvl="1"/>
            <a:r>
              <a:rPr lang="en-US" dirty="0"/>
              <a:t> works well among all the algorithms for detecting global outliers from data</a:t>
            </a:r>
          </a:p>
          <a:p>
            <a:pPr lvl="1"/>
            <a:r>
              <a:rPr lang="en-US" dirty="0"/>
              <a:t>Problem : False Positives when Contamination is ‘auto’</a:t>
            </a:r>
          </a:p>
          <a:p>
            <a:pPr marL="457200" indent="-457200">
              <a:buFont typeface="+mj-lt"/>
              <a:buAutoNum type="arabicPeriod"/>
            </a:pPr>
            <a:r>
              <a:rPr lang="en-US" dirty="0"/>
              <a:t>Local Outlier Factor</a:t>
            </a:r>
          </a:p>
          <a:p>
            <a:pPr lvl="1"/>
            <a:r>
              <a:rPr lang="en-US" dirty="0"/>
              <a:t>Works well for identifying local outliers of respective clusters</a:t>
            </a:r>
          </a:p>
          <a:p>
            <a:pPr lvl="1"/>
            <a:r>
              <a:rPr lang="en-US" dirty="0"/>
              <a:t>Problem : Parameter n_neighbors is required to be tuned otherwise it may not work well</a:t>
            </a:r>
          </a:p>
          <a:p>
            <a:pPr marL="457200" indent="-457200">
              <a:buFont typeface="+mj-lt"/>
              <a:buAutoNum type="arabicPeriod"/>
            </a:pPr>
            <a:r>
              <a:rPr lang="en-US" dirty="0"/>
              <a:t>One Class SVM</a:t>
            </a:r>
          </a:p>
          <a:p>
            <a:pPr lvl="1"/>
            <a:r>
              <a:rPr lang="en-US" dirty="0"/>
              <a:t>Unable to properly identify outliers from data </a:t>
            </a:r>
          </a:p>
          <a:p>
            <a:pPr lvl="1"/>
            <a:r>
              <a:rPr lang="en-US" dirty="0"/>
              <a:t>Reason : Tries to create hyperplane which separates regular data points and outliers</a:t>
            </a:r>
          </a:p>
          <a:p>
            <a:r>
              <a:rPr lang="en-US" dirty="0"/>
              <a:t>Report : </a:t>
            </a:r>
            <a:r>
              <a:rPr lang="en-US" dirty="0">
                <a:solidFill>
                  <a:srgbClr val="0070C0"/>
                </a:solidFill>
                <a:hlinkClick r:id="rId2" action="ppaction://hlinkfile">
                  <a:extLst>
                    <a:ext uri="{A12FA001-AC4F-418D-AE19-62706E023703}">
                      <ahyp:hlinkClr xmlns:ahyp="http://schemas.microsoft.com/office/drawing/2018/hyperlinkcolor" val="tx"/>
                    </a:ext>
                  </a:extLst>
                </a:hlinkClick>
              </a:rPr>
              <a:t>..\Reports\Outlier Analysis on Labeled Outlier Data.docx</a:t>
            </a:r>
            <a:r>
              <a:rPr lang="en-US" dirty="0">
                <a:solidFill>
                  <a:srgbClr val="0070C0"/>
                </a:solidFill>
              </a:rPr>
              <a:t> </a:t>
            </a:r>
            <a:endParaRPr lang="en-IN" dirty="0">
              <a:solidFill>
                <a:srgbClr val="0070C0"/>
              </a:solidFill>
            </a:endParaRPr>
          </a:p>
        </p:txBody>
      </p:sp>
    </p:spTree>
    <p:extLst>
      <p:ext uri="{BB962C8B-B14F-4D97-AF65-F5344CB8AC3E}">
        <p14:creationId xmlns:p14="http://schemas.microsoft.com/office/powerpoint/2010/main" val="2445154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15E5224-8FEE-269F-529C-32554B9A8624}"/>
              </a:ext>
            </a:extLst>
          </p:cNvPr>
          <p:cNvGraphicFramePr>
            <a:graphicFrameLocks noGrp="1"/>
          </p:cNvGraphicFramePr>
          <p:nvPr>
            <p:extLst>
              <p:ext uri="{D42A27DB-BD31-4B8C-83A1-F6EECF244321}">
                <p14:modId xmlns:p14="http://schemas.microsoft.com/office/powerpoint/2010/main" val="1410891758"/>
              </p:ext>
            </p:extLst>
          </p:nvPr>
        </p:nvGraphicFramePr>
        <p:xfrm>
          <a:off x="111760" y="762001"/>
          <a:ext cx="11978641" cy="5344160"/>
        </p:xfrm>
        <a:graphic>
          <a:graphicData uri="http://schemas.openxmlformats.org/drawingml/2006/table">
            <a:tbl>
              <a:tblPr firstRow="1" firstCol="1" bandRow="1">
                <a:tableStyleId>{68D230F3-CF80-4859-8CE7-A43EE81993B5}</a:tableStyleId>
              </a:tblPr>
              <a:tblGrid>
                <a:gridCol w="2622658">
                  <a:extLst>
                    <a:ext uri="{9D8B030D-6E8A-4147-A177-3AD203B41FA5}">
                      <a16:colId xmlns:a16="http://schemas.microsoft.com/office/drawing/2014/main" val="2411054792"/>
                    </a:ext>
                  </a:extLst>
                </a:gridCol>
                <a:gridCol w="2705699">
                  <a:extLst>
                    <a:ext uri="{9D8B030D-6E8A-4147-A177-3AD203B41FA5}">
                      <a16:colId xmlns:a16="http://schemas.microsoft.com/office/drawing/2014/main" val="1663507713"/>
                    </a:ext>
                  </a:extLst>
                </a:gridCol>
                <a:gridCol w="849899">
                  <a:extLst>
                    <a:ext uri="{9D8B030D-6E8A-4147-A177-3AD203B41FA5}">
                      <a16:colId xmlns:a16="http://schemas.microsoft.com/office/drawing/2014/main" val="798020624"/>
                    </a:ext>
                  </a:extLst>
                </a:gridCol>
                <a:gridCol w="1105174">
                  <a:extLst>
                    <a:ext uri="{9D8B030D-6E8A-4147-A177-3AD203B41FA5}">
                      <a16:colId xmlns:a16="http://schemas.microsoft.com/office/drawing/2014/main" val="1839779088"/>
                    </a:ext>
                  </a:extLst>
                </a:gridCol>
                <a:gridCol w="1105174">
                  <a:extLst>
                    <a:ext uri="{9D8B030D-6E8A-4147-A177-3AD203B41FA5}">
                      <a16:colId xmlns:a16="http://schemas.microsoft.com/office/drawing/2014/main" val="2868337441"/>
                    </a:ext>
                  </a:extLst>
                </a:gridCol>
                <a:gridCol w="1214574">
                  <a:extLst>
                    <a:ext uri="{9D8B030D-6E8A-4147-A177-3AD203B41FA5}">
                      <a16:colId xmlns:a16="http://schemas.microsoft.com/office/drawing/2014/main" val="4227831139"/>
                    </a:ext>
                  </a:extLst>
                </a:gridCol>
                <a:gridCol w="1214574">
                  <a:extLst>
                    <a:ext uri="{9D8B030D-6E8A-4147-A177-3AD203B41FA5}">
                      <a16:colId xmlns:a16="http://schemas.microsoft.com/office/drawing/2014/main" val="3935018370"/>
                    </a:ext>
                  </a:extLst>
                </a:gridCol>
                <a:gridCol w="1160889">
                  <a:extLst>
                    <a:ext uri="{9D8B030D-6E8A-4147-A177-3AD203B41FA5}">
                      <a16:colId xmlns:a16="http://schemas.microsoft.com/office/drawing/2014/main" val="2396240065"/>
                    </a:ext>
                  </a:extLst>
                </a:gridCol>
              </a:tblGrid>
              <a:tr h="383792">
                <a:tc>
                  <a:txBody>
                    <a:bodyPr/>
                    <a:lstStyle/>
                    <a:p>
                      <a:pPr>
                        <a:lnSpc>
                          <a:spcPct val="107000"/>
                        </a:lnSpc>
                        <a:spcAft>
                          <a:spcPts val="800"/>
                        </a:spcAft>
                      </a:pPr>
                      <a:r>
                        <a:rPr lang="en-US" sz="1800" kern="100" dirty="0">
                          <a:effectLst/>
                        </a:rPr>
                        <a:t>Algorithm</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Parameters</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TP</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FP</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TN</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FN</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Precision</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Recall</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extLst>
                  <a:ext uri="{0D108BD9-81ED-4DB2-BD59-A6C34878D82A}">
                    <a16:rowId xmlns:a16="http://schemas.microsoft.com/office/drawing/2014/main" val="1368341383"/>
                  </a:ext>
                </a:extLst>
              </a:tr>
              <a:tr h="514536">
                <a:tc rowSpan="2">
                  <a:txBody>
                    <a:bodyPr/>
                    <a:lstStyle/>
                    <a:p>
                      <a:pPr>
                        <a:lnSpc>
                          <a:spcPct val="107000"/>
                        </a:lnSpc>
                        <a:spcAft>
                          <a:spcPts val="800"/>
                        </a:spcAft>
                      </a:pPr>
                      <a:r>
                        <a:rPr lang="en-US" sz="1800" kern="100" dirty="0">
                          <a:effectLst/>
                        </a:rPr>
                        <a:t>Isolation Forest</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50292" marB="50292"/>
                </a:tc>
                <a:tc>
                  <a:txBody>
                    <a:bodyPr/>
                    <a:lstStyle/>
                    <a:p>
                      <a:pPr>
                        <a:lnSpc>
                          <a:spcPct val="107000"/>
                        </a:lnSpc>
                        <a:spcAft>
                          <a:spcPts val="800"/>
                        </a:spcAft>
                      </a:pPr>
                      <a:r>
                        <a:rPr lang="en-US" sz="1800" kern="100">
                          <a:effectLst/>
                        </a:rPr>
                        <a:t>Contamination = ‘auto’</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2392</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37125</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246176</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355</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0.869</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0.871</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extLst>
                  <a:ext uri="{0D108BD9-81ED-4DB2-BD59-A6C34878D82A}">
                    <a16:rowId xmlns:a16="http://schemas.microsoft.com/office/drawing/2014/main" val="3633573109"/>
                  </a:ext>
                </a:extLst>
              </a:tr>
              <a:tr h="383792">
                <a:tc vMerge="1">
                  <a:txBody>
                    <a:bodyPr/>
                    <a:lstStyle/>
                    <a:p>
                      <a:endParaRPr lang="en-IN"/>
                    </a:p>
                  </a:txBody>
                  <a:tcPr/>
                </a:tc>
                <a:tc>
                  <a:txBody>
                    <a:bodyPr/>
                    <a:lstStyle/>
                    <a:p>
                      <a:pPr>
                        <a:lnSpc>
                          <a:spcPct val="107000"/>
                        </a:lnSpc>
                        <a:spcAft>
                          <a:spcPts val="800"/>
                        </a:spcAft>
                      </a:pPr>
                      <a:r>
                        <a:rPr lang="en-US" sz="1800" kern="100">
                          <a:effectLst/>
                        </a:rPr>
                        <a:t>Contamination = 0.009</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233</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2342</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280959</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2514</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0.983</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0.085</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extLst>
                  <a:ext uri="{0D108BD9-81ED-4DB2-BD59-A6C34878D82A}">
                    <a16:rowId xmlns:a16="http://schemas.microsoft.com/office/drawing/2014/main" val="2593068162"/>
                  </a:ext>
                </a:extLst>
              </a:tr>
              <a:tr h="777435">
                <a:tc rowSpan="4">
                  <a:txBody>
                    <a:bodyPr/>
                    <a:lstStyle/>
                    <a:p>
                      <a:pPr>
                        <a:lnSpc>
                          <a:spcPct val="107000"/>
                        </a:lnSpc>
                        <a:spcAft>
                          <a:spcPts val="800"/>
                        </a:spcAft>
                      </a:pPr>
                      <a:r>
                        <a:rPr lang="en-US" sz="1800" kern="100" dirty="0">
                          <a:effectLst/>
                        </a:rPr>
                        <a:t>Local Outlier Factor</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50292" marB="50292"/>
                </a:tc>
                <a:tc>
                  <a:txBody>
                    <a:bodyPr/>
                    <a:lstStyle/>
                    <a:p>
                      <a:pPr>
                        <a:lnSpc>
                          <a:spcPct val="107000"/>
                        </a:lnSpc>
                        <a:spcAft>
                          <a:spcPts val="800"/>
                        </a:spcAft>
                      </a:pPr>
                      <a:r>
                        <a:rPr lang="en-US" sz="1800" kern="100">
                          <a:effectLst/>
                        </a:rPr>
                        <a:t>Contamination = 0.009, n_neighbors = 20</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125</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2450</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280851</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2622</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0.982</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0.046</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extLst>
                  <a:ext uri="{0D108BD9-81ED-4DB2-BD59-A6C34878D82A}">
                    <a16:rowId xmlns:a16="http://schemas.microsoft.com/office/drawing/2014/main" val="101171063"/>
                  </a:ext>
                </a:extLst>
              </a:tr>
              <a:tr h="777435">
                <a:tc vMerge="1">
                  <a:txBody>
                    <a:bodyPr/>
                    <a:lstStyle/>
                    <a:p>
                      <a:endParaRPr lang="en-IN"/>
                    </a:p>
                  </a:txBody>
                  <a:tcPr/>
                </a:tc>
                <a:tc>
                  <a:txBody>
                    <a:bodyPr/>
                    <a:lstStyle/>
                    <a:p>
                      <a:pPr>
                        <a:lnSpc>
                          <a:spcPct val="107000"/>
                        </a:lnSpc>
                        <a:spcAft>
                          <a:spcPts val="800"/>
                        </a:spcAft>
                      </a:pPr>
                      <a:r>
                        <a:rPr lang="en-US" sz="1800" kern="100">
                          <a:effectLst/>
                        </a:rPr>
                        <a:t>Contamination = ‘auto’, n_neighbors = 20</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51</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847</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282454</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2696</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0.988</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0.019</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extLst>
                  <a:ext uri="{0D108BD9-81ED-4DB2-BD59-A6C34878D82A}">
                    <a16:rowId xmlns:a16="http://schemas.microsoft.com/office/drawing/2014/main" val="3893124593"/>
                  </a:ext>
                </a:extLst>
              </a:tr>
              <a:tr h="580505">
                <a:tc vMerge="1">
                  <a:txBody>
                    <a:bodyPr/>
                    <a:lstStyle/>
                    <a:p>
                      <a:endParaRPr lang="en-IN"/>
                    </a:p>
                  </a:txBody>
                  <a:tcPr/>
                </a:tc>
                <a:tc>
                  <a:txBody>
                    <a:bodyPr/>
                    <a:lstStyle/>
                    <a:p>
                      <a:pPr>
                        <a:lnSpc>
                          <a:spcPct val="107000"/>
                        </a:lnSpc>
                        <a:spcAft>
                          <a:spcPts val="800"/>
                        </a:spcAft>
                      </a:pPr>
                      <a:r>
                        <a:rPr lang="en-US" sz="1800" kern="100">
                          <a:effectLst/>
                        </a:rPr>
                        <a:t>Contamination = 0.009, n_neighbors =50</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104</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2471</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280830</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 2643</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0.982</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0.038</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extLst>
                  <a:ext uri="{0D108BD9-81ED-4DB2-BD59-A6C34878D82A}">
                    <a16:rowId xmlns:a16="http://schemas.microsoft.com/office/drawing/2014/main" val="2179258741"/>
                  </a:ext>
                </a:extLst>
              </a:tr>
              <a:tr h="777435">
                <a:tc vMerge="1">
                  <a:txBody>
                    <a:bodyPr/>
                    <a:lstStyle/>
                    <a:p>
                      <a:endParaRPr lang="en-IN"/>
                    </a:p>
                  </a:txBody>
                  <a:tcPr/>
                </a:tc>
                <a:tc>
                  <a:txBody>
                    <a:bodyPr/>
                    <a:lstStyle/>
                    <a:p>
                      <a:pPr>
                        <a:lnSpc>
                          <a:spcPct val="107000"/>
                        </a:lnSpc>
                        <a:spcAft>
                          <a:spcPts val="800"/>
                        </a:spcAft>
                      </a:pPr>
                      <a:r>
                        <a:rPr lang="en-US" sz="1800" kern="100">
                          <a:effectLst/>
                        </a:rPr>
                        <a:t>Contamination = 0.009, n_neighbors =100</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114</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2461</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280840</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2633</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0.982</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0.041</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extLst>
                  <a:ext uri="{0D108BD9-81ED-4DB2-BD59-A6C34878D82A}">
                    <a16:rowId xmlns:a16="http://schemas.microsoft.com/office/drawing/2014/main" val="3930146624"/>
                  </a:ext>
                </a:extLst>
              </a:tr>
              <a:tr h="574615">
                <a:tc rowSpan="2">
                  <a:txBody>
                    <a:bodyPr/>
                    <a:lstStyle/>
                    <a:p>
                      <a:pPr>
                        <a:lnSpc>
                          <a:spcPct val="107000"/>
                        </a:lnSpc>
                        <a:spcAft>
                          <a:spcPts val="800"/>
                        </a:spcAft>
                      </a:pPr>
                      <a:r>
                        <a:rPr lang="en-US" sz="1800" kern="100" dirty="0">
                          <a:effectLst/>
                        </a:rPr>
                        <a:t>One Class SVM</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50292" marB="50292"/>
                </a:tc>
                <a:tc>
                  <a:txBody>
                    <a:bodyPr/>
                    <a:lstStyle/>
                    <a:p>
                      <a:pPr>
                        <a:lnSpc>
                          <a:spcPct val="107000"/>
                        </a:lnSpc>
                        <a:spcAft>
                          <a:spcPts val="800"/>
                        </a:spcAft>
                      </a:pPr>
                      <a:r>
                        <a:rPr lang="en-US" sz="1800" kern="100" dirty="0">
                          <a:effectLst/>
                        </a:rPr>
                        <a:t>Kernel = ‘linear’, Nu = 0.009</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dirty="0">
                          <a:effectLst/>
                        </a:rPr>
                        <a:t>1376</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dirty="0">
                          <a:effectLst/>
                        </a:rPr>
                        <a:t>1198</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dirty="0">
                          <a:effectLst/>
                        </a:rPr>
                        <a:t>282103</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dirty="0">
                          <a:effectLst/>
                        </a:rPr>
                        <a:t>1371</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dirty="0">
                          <a:effectLst/>
                        </a:rPr>
                        <a:t>0.991</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dirty="0">
                          <a:effectLst/>
                        </a:rPr>
                        <a:t>0.501</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extLst>
                  <a:ext uri="{0D108BD9-81ED-4DB2-BD59-A6C34878D82A}">
                    <a16:rowId xmlns:a16="http://schemas.microsoft.com/office/drawing/2014/main" val="295935461"/>
                  </a:ext>
                </a:extLst>
              </a:tr>
              <a:tr h="574615">
                <a:tc vMerge="1">
                  <a:txBody>
                    <a:bodyPr/>
                    <a:lstStyle/>
                    <a:p>
                      <a:endParaRPr lang="en-IN"/>
                    </a:p>
                  </a:txBody>
                  <a:tcPr/>
                </a:tc>
                <a:tc>
                  <a:txBody>
                    <a:bodyPr/>
                    <a:lstStyle/>
                    <a:p>
                      <a:pPr>
                        <a:lnSpc>
                          <a:spcPct val="107000"/>
                        </a:lnSpc>
                        <a:spcAft>
                          <a:spcPts val="800"/>
                        </a:spcAft>
                      </a:pPr>
                      <a:r>
                        <a:rPr lang="en-US" sz="1800" kern="100">
                          <a:effectLst/>
                        </a:rPr>
                        <a:t>Kernel = ‘rbf’, Nu = 0.09</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188</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2387</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280914</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2559</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a:effectLst/>
                        </a:rPr>
                        <a:t>0.983</a:t>
                      </a:r>
                      <a:endParaRPr lang="en-IN" sz="1600" kern="10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tc>
                  <a:txBody>
                    <a:bodyPr/>
                    <a:lstStyle/>
                    <a:p>
                      <a:pPr>
                        <a:lnSpc>
                          <a:spcPct val="107000"/>
                        </a:lnSpc>
                        <a:spcAft>
                          <a:spcPts val="800"/>
                        </a:spcAft>
                      </a:pPr>
                      <a:r>
                        <a:rPr lang="en-US" sz="1800" kern="100" dirty="0">
                          <a:effectLst/>
                        </a:rPr>
                        <a:t>0.068</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a:txBody>
                  <a:tcPr marL="56071" marR="56071" marT="0" marB="0"/>
                </a:tc>
                <a:extLst>
                  <a:ext uri="{0D108BD9-81ED-4DB2-BD59-A6C34878D82A}">
                    <a16:rowId xmlns:a16="http://schemas.microsoft.com/office/drawing/2014/main" val="428319561"/>
                  </a:ext>
                </a:extLst>
              </a:tr>
            </a:tbl>
          </a:graphicData>
        </a:graphic>
      </p:graphicFrame>
      <p:sp>
        <p:nvSpPr>
          <p:cNvPr id="5" name="TextBox 4">
            <a:extLst>
              <a:ext uri="{FF2B5EF4-FFF2-40B4-BE49-F238E27FC236}">
                <a16:creationId xmlns:a16="http://schemas.microsoft.com/office/drawing/2014/main" id="{14EAA9B4-8CC8-FD72-069C-163B7975DC81}"/>
              </a:ext>
            </a:extLst>
          </p:cNvPr>
          <p:cNvSpPr txBox="1"/>
          <p:nvPr/>
        </p:nvSpPr>
        <p:spPr>
          <a:xfrm>
            <a:off x="589280" y="0"/>
            <a:ext cx="11216640" cy="584775"/>
          </a:xfrm>
          <a:prstGeom prst="rect">
            <a:avLst/>
          </a:prstGeom>
          <a:noFill/>
        </p:spPr>
        <p:txBody>
          <a:bodyPr wrap="square" rtlCol="0">
            <a:spAutoFit/>
          </a:bodyPr>
          <a:lstStyle/>
          <a:p>
            <a:pPr algn="ctr"/>
            <a:r>
              <a:rPr lang="en-US" sz="3200" dirty="0"/>
              <a:t>Sample Observation</a:t>
            </a:r>
            <a:endParaRPr lang="en-IN" dirty="0"/>
          </a:p>
        </p:txBody>
      </p:sp>
    </p:spTree>
    <p:extLst>
      <p:ext uri="{BB962C8B-B14F-4D97-AF65-F5344CB8AC3E}">
        <p14:creationId xmlns:p14="http://schemas.microsoft.com/office/powerpoint/2010/main" val="1178508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39413-A027-AF9F-CCC3-E8C7186F9C6F}"/>
              </a:ext>
            </a:extLst>
          </p:cNvPr>
          <p:cNvSpPr>
            <a:spLocks noGrp="1"/>
          </p:cNvSpPr>
          <p:nvPr>
            <p:ph type="title"/>
          </p:nvPr>
        </p:nvSpPr>
        <p:spPr/>
        <p:txBody>
          <a:bodyPr>
            <a:normAutofit fontScale="90000"/>
          </a:bodyPr>
          <a:lstStyle/>
          <a:p>
            <a:r>
              <a:rPr lang="en-US" dirty="0"/>
              <a:t>Selection of Outlier Detection Algorithm for Multidimensional Data following Normal Distribution</a:t>
            </a:r>
            <a:endParaRPr lang="en-IN" dirty="0"/>
          </a:p>
        </p:txBody>
      </p:sp>
      <p:sp>
        <p:nvSpPr>
          <p:cNvPr id="3" name="Content Placeholder 2">
            <a:extLst>
              <a:ext uri="{FF2B5EF4-FFF2-40B4-BE49-F238E27FC236}">
                <a16:creationId xmlns:a16="http://schemas.microsoft.com/office/drawing/2014/main" id="{FE281B8A-1EC4-44C6-2712-918F0850302D}"/>
              </a:ext>
            </a:extLst>
          </p:cNvPr>
          <p:cNvSpPr>
            <a:spLocks noGrp="1"/>
          </p:cNvSpPr>
          <p:nvPr>
            <p:ph idx="1"/>
          </p:nvPr>
        </p:nvSpPr>
        <p:spPr>
          <a:xfrm>
            <a:off x="1534696" y="2015732"/>
            <a:ext cx="9520158" cy="4129036"/>
          </a:xfrm>
        </p:spPr>
        <p:txBody>
          <a:bodyPr>
            <a:normAutofit lnSpcReduction="10000"/>
          </a:bodyPr>
          <a:lstStyle/>
          <a:p>
            <a:r>
              <a:rPr lang="en-US" dirty="0"/>
              <a:t>Existing Algorithms :</a:t>
            </a:r>
          </a:p>
          <a:p>
            <a:pPr marL="800100" lvl="1" indent="-342900">
              <a:buFont typeface="+mj-lt"/>
              <a:buAutoNum type="arabicPeriod"/>
            </a:pPr>
            <a:r>
              <a:rPr lang="en-US" dirty="0"/>
              <a:t>Mahalanobis Distance with Outlier Detection</a:t>
            </a:r>
          </a:p>
          <a:p>
            <a:pPr marL="800100" lvl="1" indent="-342900">
              <a:buFont typeface="+mj-lt"/>
              <a:buAutoNum type="arabicPeriod"/>
            </a:pPr>
            <a:r>
              <a:rPr lang="en-US" dirty="0"/>
              <a:t>Elliptic Envelope</a:t>
            </a:r>
          </a:p>
          <a:p>
            <a:pPr marL="800100" lvl="1" indent="-342900">
              <a:buFont typeface="+mj-lt"/>
              <a:buAutoNum type="arabicPeriod"/>
            </a:pPr>
            <a:r>
              <a:rPr lang="en-US" dirty="0"/>
              <a:t>Minimum Covariance Determinant</a:t>
            </a:r>
          </a:p>
          <a:p>
            <a:r>
              <a:rPr lang="en-US" dirty="0"/>
              <a:t>Experiment Performed : 2D normally distributed data is generated and outliers are observed for different value of contamination</a:t>
            </a:r>
          </a:p>
          <a:p>
            <a:r>
              <a:rPr lang="en-US" dirty="0"/>
              <a:t>Observation : Same outliers are given by all the methods for specific value of contamination</a:t>
            </a:r>
          </a:p>
          <a:p>
            <a:r>
              <a:rPr lang="en-US" dirty="0"/>
              <a:t>Report : </a:t>
            </a:r>
            <a:r>
              <a:rPr lang="en-US" dirty="0">
                <a:solidFill>
                  <a:schemeClr val="accent1">
                    <a:lumMod val="75000"/>
                  </a:schemeClr>
                </a:solidFill>
                <a:hlinkClick r:id="rId2" action="ppaction://hlinkfile">
                  <a:extLst>
                    <a:ext uri="{A12FA001-AC4F-418D-AE19-62706E023703}">
                      <ahyp:hlinkClr xmlns:ahyp="http://schemas.microsoft.com/office/drawing/2018/hyperlinkcolor" val="tx"/>
                    </a:ext>
                  </a:extLst>
                </a:hlinkClick>
              </a:rPr>
              <a:t>..\Reports\Outlier Analysis for Normal Data using Scatter Plot.docx</a:t>
            </a:r>
            <a:endParaRPr lang="en-US" dirty="0">
              <a:solidFill>
                <a:schemeClr val="accent1">
                  <a:lumMod val="75000"/>
                </a:schemeClr>
              </a:solidFill>
            </a:endParaRPr>
          </a:p>
          <a:p>
            <a:r>
              <a:rPr lang="en-US" dirty="0"/>
              <a:t>Question : Which method should be selected among these ?</a:t>
            </a:r>
          </a:p>
          <a:p>
            <a:endParaRPr lang="en-IN" dirty="0"/>
          </a:p>
        </p:txBody>
      </p:sp>
    </p:spTree>
    <p:extLst>
      <p:ext uri="{BB962C8B-B14F-4D97-AF65-F5344CB8AC3E}">
        <p14:creationId xmlns:p14="http://schemas.microsoft.com/office/powerpoint/2010/main" val="25871954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631" y="668629"/>
            <a:ext cx="9520158" cy="1049235"/>
          </a:xfrm>
        </p:spPr>
        <p:txBody>
          <a:bodyPr/>
          <a:lstStyle/>
          <a:p>
            <a:r>
              <a:rPr lang="en-US"/>
              <a:t>Detecting outliers</a:t>
            </a:r>
          </a:p>
        </p:txBody>
      </p:sp>
      <p:pic>
        <p:nvPicPr>
          <p:cNvPr id="4" name="Content Placeholder 3"/>
          <p:cNvPicPr>
            <a:picLocks noGrp="1" noChangeAspect="1"/>
          </p:cNvPicPr>
          <p:nvPr>
            <p:ph idx="1"/>
          </p:nvPr>
        </p:nvPicPr>
        <p:blipFill>
          <a:blip r:embed="rId2"/>
          <a:stretch>
            <a:fillRect/>
          </a:stretch>
        </p:blipFill>
        <p:spPr>
          <a:xfrm>
            <a:off x="150495" y="2014855"/>
            <a:ext cx="3736340" cy="3241675"/>
          </a:xfrm>
          <a:prstGeom prst="rect">
            <a:avLst/>
          </a:prstGeom>
        </p:spPr>
      </p:pic>
      <p:pic>
        <p:nvPicPr>
          <p:cNvPr id="5" name="Picture 4"/>
          <p:cNvPicPr>
            <a:picLocks noChangeAspect="1"/>
          </p:cNvPicPr>
          <p:nvPr/>
        </p:nvPicPr>
        <p:blipFill>
          <a:blip r:embed="rId3"/>
          <a:stretch>
            <a:fillRect/>
          </a:stretch>
        </p:blipFill>
        <p:spPr>
          <a:xfrm>
            <a:off x="4324985" y="2014855"/>
            <a:ext cx="3469005" cy="3241675"/>
          </a:xfrm>
          <a:prstGeom prst="rect">
            <a:avLst/>
          </a:prstGeom>
        </p:spPr>
      </p:pic>
      <p:sp>
        <p:nvSpPr>
          <p:cNvPr id="8" name="Text Box 7"/>
          <p:cNvSpPr txBox="1"/>
          <p:nvPr/>
        </p:nvSpPr>
        <p:spPr>
          <a:xfrm>
            <a:off x="668020" y="5553710"/>
            <a:ext cx="2177415" cy="368300"/>
          </a:xfrm>
          <a:prstGeom prst="rect">
            <a:avLst/>
          </a:prstGeom>
          <a:noFill/>
        </p:spPr>
        <p:txBody>
          <a:bodyPr wrap="none" rtlCol="0">
            <a:spAutoFit/>
          </a:bodyPr>
          <a:lstStyle/>
          <a:p>
            <a:r>
              <a:rPr lang="en-US"/>
              <a:t>Taking only X-axis</a:t>
            </a:r>
          </a:p>
        </p:txBody>
      </p:sp>
      <p:sp>
        <p:nvSpPr>
          <p:cNvPr id="9" name="Text Box 8"/>
          <p:cNvSpPr txBox="1"/>
          <p:nvPr/>
        </p:nvSpPr>
        <p:spPr>
          <a:xfrm>
            <a:off x="4760595" y="5477510"/>
            <a:ext cx="2145665" cy="368300"/>
          </a:xfrm>
          <a:prstGeom prst="rect">
            <a:avLst/>
          </a:prstGeom>
          <a:noFill/>
        </p:spPr>
        <p:txBody>
          <a:bodyPr wrap="none" rtlCol="0" anchor="t">
            <a:spAutoFit/>
          </a:bodyPr>
          <a:lstStyle/>
          <a:p>
            <a:r>
              <a:rPr lang="en-US">
                <a:sym typeface="+mn-ea"/>
              </a:rPr>
              <a:t>Taking only y-axis</a:t>
            </a:r>
            <a:endParaRPr lang="en-US"/>
          </a:p>
        </p:txBody>
      </p:sp>
      <p:sp>
        <p:nvSpPr>
          <p:cNvPr id="10" name="Text Box 9"/>
          <p:cNvSpPr txBox="1"/>
          <p:nvPr/>
        </p:nvSpPr>
        <p:spPr>
          <a:xfrm>
            <a:off x="8273415" y="5339080"/>
            <a:ext cx="3496310" cy="645160"/>
          </a:xfrm>
          <a:prstGeom prst="rect">
            <a:avLst/>
          </a:prstGeom>
          <a:noFill/>
        </p:spPr>
        <p:txBody>
          <a:bodyPr wrap="none" rtlCol="0" anchor="t">
            <a:spAutoFit/>
          </a:bodyPr>
          <a:lstStyle/>
          <a:p>
            <a:r>
              <a:rPr lang="en-US">
                <a:sym typeface="+mn-ea"/>
              </a:rPr>
              <a:t>Taking both X-axis and Y-Axis</a:t>
            </a:r>
          </a:p>
          <a:p>
            <a:endParaRPr lang="en-US"/>
          </a:p>
        </p:txBody>
      </p:sp>
      <p:pic>
        <p:nvPicPr>
          <p:cNvPr id="11" name="Picture 10"/>
          <p:cNvPicPr>
            <a:picLocks noChangeAspect="1"/>
          </p:cNvPicPr>
          <p:nvPr/>
        </p:nvPicPr>
        <p:blipFill>
          <a:blip r:embed="rId4"/>
          <a:stretch>
            <a:fillRect/>
          </a:stretch>
        </p:blipFill>
        <p:spPr>
          <a:xfrm>
            <a:off x="8273415" y="1990725"/>
            <a:ext cx="3670300" cy="328930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sym typeface="+mn-ea"/>
              </a:rPr>
              <a:t>Mahalanobis Distances</a:t>
            </a:r>
            <a:br>
              <a:rPr lang="en-US"/>
            </a:br>
            <a:endParaRPr lang="en-US"/>
          </a:p>
        </p:txBody>
      </p:sp>
      <p:pic>
        <p:nvPicPr>
          <p:cNvPr id="4" name="Content Placeholder 3"/>
          <p:cNvPicPr>
            <a:picLocks noGrp="1" noChangeAspect="1"/>
          </p:cNvPicPr>
          <p:nvPr>
            <p:ph idx="1"/>
          </p:nvPr>
        </p:nvPicPr>
        <p:blipFill>
          <a:blip r:embed="rId2"/>
          <a:stretch>
            <a:fillRect/>
          </a:stretch>
        </p:blipFill>
        <p:spPr>
          <a:xfrm>
            <a:off x="1919605" y="3499485"/>
            <a:ext cx="8750300" cy="2133600"/>
          </a:xfrm>
          <a:prstGeom prst="rect">
            <a:avLst/>
          </a:prstGeom>
        </p:spPr>
      </p:pic>
      <p:sp>
        <p:nvSpPr>
          <p:cNvPr id="5" name="Text Box 4"/>
          <p:cNvSpPr txBox="1"/>
          <p:nvPr/>
        </p:nvSpPr>
        <p:spPr>
          <a:xfrm>
            <a:off x="1919605" y="1971675"/>
            <a:ext cx="8311515" cy="1106805"/>
          </a:xfrm>
          <a:prstGeom prst="rect">
            <a:avLst/>
          </a:prstGeom>
          <a:noFill/>
        </p:spPr>
        <p:txBody>
          <a:bodyPr wrap="square" rtlCol="0" anchor="t">
            <a:spAutoFit/>
          </a:bodyPr>
          <a:lstStyle/>
          <a:p>
            <a:r>
              <a:rPr lang="en-US" sz="2200"/>
              <a:t>Generalization of z-scores to multi-dimensional space.</a:t>
            </a:r>
          </a:p>
          <a:p>
            <a:r>
              <a:rPr lang="en-US" sz="2200">
                <a:sym typeface="+mn-ea"/>
              </a:rPr>
              <a:t>• </a:t>
            </a:r>
            <a:r>
              <a:rPr lang="en-US" sz="2200"/>
              <a:t>Replace univariate mean with multivariate mean</a:t>
            </a:r>
          </a:p>
          <a:p>
            <a:r>
              <a:rPr lang="en-US" sz="2200"/>
              <a:t>• Replace standard deviation with covariance matrix</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1135" y="483870"/>
            <a:ext cx="9754235" cy="1813560"/>
          </a:xfrm>
        </p:spPr>
        <p:txBody>
          <a:bodyPr>
            <a:normAutofit fontScale="90000"/>
          </a:bodyPr>
          <a:lstStyle/>
          <a:p>
            <a:r>
              <a:rPr lang="en-US" dirty="0">
                <a:sym typeface="+mn-ea"/>
              </a:rPr>
              <a:t>Mahalanobis distance for outlier detection and Elliptic Envelope both techniques are affected by outliers Why ?</a:t>
            </a:r>
            <a:br>
              <a:rPr lang="en-US" dirty="0"/>
            </a:br>
            <a:endParaRPr lang="en-US"/>
          </a:p>
        </p:txBody>
      </p:sp>
      <p:pic>
        <p:nvPicPr>
          <p:cNvPr id="6" name="Content Placeholder 5"/>
          <p:cNvPicPr>
            <a:picLocks noGrp="1" noChangeAspect="1"/>
          </p:cNvPicPr>
          <p:nvPr>
            <p:ph idx="1"/>
          </p:nvPr>
        </p:nvPicPr>
        <p:blipFill>
          <a:blip r:embed="rId2"/>
          <a:stretch>
            <a:fillRect/>
          </a:stretch>
        </p:blipFill>
        <p:spPr>
          <a:xfrm>
            <a:off x="1355090" y="2297430"/>
            <a:ext cx="4574540" cy="3450590"/>
          </a:xfrm>
          <a:prstGeom prst="rect">
            <a:avLst/>
          </a:prstGeom>
        </p:spPr>
      </p:pic>
      <p:sp>
        <p:nvSpPr>
          <p:cNvPr id="8" name="Text Box 7"/>
          <p:cNvSpPr txBox="1"/>
          <p:nvPr/>
        </p:nvSpPr>
        <p:spPr>
          <a:xfrm>
            <a:off x="6209665" y="2297430"/>
            <a:ext cx="5616575" cy="3322955"/>
          </a:xfrm>
          <a:prstGeom prst="rect">
            <a:avLst/>
          </a:prstGeom>
          <a:noFill/>
        </p:spPr>
        <p:txBody>
          <a:bodyPr wrap="square" rtlCol="0">
            <a:spAutoFit/>
          </a:bodyPr>
          <a:lstStyle/>
          <a:p>
            <a:pPr algn="l"/>
            <a:r>
              <a:rPr lang="en-US" sz="2100"/>
              <a:t>Mahalanobis distances use multivariate mean and covariance matrix which are influenced by outliers.</a:t>
            </a:r>
          </a:p>
          <a:p>
            <a:pPr algn="l"/>
            <a:endParaRPr lang="en-US" sz="2100"/>
          </a:p>
          <a:p>
            <a:pPr algn="l"/>
            <a:r>
              <a:rPr lang="en-US" sz="2100"/>
              <a:t>Internally Elliptic Envelope uses </a:t>
            </a:r>
            <a:r>
              <a:rPr lang="en-US" sz="2100">
                <a:sym typeface="+mn-ea"/>
              </a:rPr>
              <a:t>Mahalanobis distance.</a:t>
            </a:r>
          </a:p>
          <a:p>
            <a:pPr algn="l"/>
            <a:endParaRPr lang="en-US" sz="2100"/>
          </a:p>
          <a:p>
            <a:pPr algn="l"/>
            <a:r>
              <a:rPr lang="en-US" sz="2100"/>
              <a:t>By fitting the ellipse to the data, Elliptic Envelope flags Data points lying outside the ellipse as outliers.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8EBAF-1D0B-9EF1-86C2-158A72D50CCD}"/>
              </a:ext>
            </a:extLst>
          </p:cNvPr>
          <p:cNvSpPr>
            <a:spLocks noGrp="1"/>
          </p:cNvSpPr>
          <p:nvPr>
            <p:ph type="title"/>
          </p:nvPr>
        </p:nvSpPr>
        <p:spPr/>
        <p:txBody>
          <a:bodyPr/>
          <a:lstStyle/>
          <a:p>
            <a:r>
              <a:rPr lang="en-US" dirty="0"/>
              <a:t>Drawbacks of K means Clustering algorithm</a:t>
            </a:r>
            <a:br>
              <a:rPr lang="en-US" dirty="0"/>
            </a:br>
            <a:endParaRPr lang="en-IN" dirty="0"/>
          </a:p>
        </p:txBody>
      </p:sp>
      <p:sp>
        <p:nvSpPr>
          <p:cNvPr id="3" name="Content Placeholder 2">
            <a:extLst>
              <a:ext uri="{FF2B5EF4-FFF2-40B4-BE49-F238E27FC236}">
                <a16:creationId xmlns:a16="http://schemas.microsoft.com/office/drawing/2014/main" id="{6947BB76-7436-8532-B3D2-082231627F09}"/>
              </a:ext>
            </a:extLst>
          </p:cNvPr>
          <p:cNvSpPr>
            <a:spLocks noGrp="1"/>
          </p:cNvSpPr>
          <p:nvPr>
            <p:ph idx="1"/>
          </p:nvPr>
        </p:nvSpPr>
        <p:spPr/>
        <p:txBody>
          <a:bodyPr/>
          <a:lstStyle/>
          <a:p>
            <a:pPr marL="457200" indent="-457200">
              <a:buFont typeface="+mj-lt"/>
              <a:buAutoNum type="arabicPeriod"/>
            </a:pPr>
            <a:r>
              <a:rPr lang="en-US" dirty="0"/>
              <a:t>Initial centroid selection (Use KMeans++)</a:t>
            </a:r>
          </a:p>
          <a:p>
            <a:pPr marL="457200" indent="-457200">
              <a:buFont typeface="+mj-lt"/>
              <a:buAutoNum type="arabicPeriod"/>
            </a:pPr>
            <a:r>
              <a:rPr lang="en-US" dirty="0"/>
              <a:t>Prior selection of no of clusters (Use Elbow Method or Silhouette Score</a:t>
            </a:r>
          </a:p>
          <a:p>
            <a:pPr marL="457200" indent="-457200">
              <a:buFont typeface="+mj-lt"/>
              <a:buAutoNum type="arabicPeriod"/>
            </a:pPr>
            <a:r>
              <a:rPr lang="en-US" dirty="0"/>
              <a:t>Assumption of spherical cluster</a:t>
            </a:r>
          </a:p>
          <a:p>
            <a:pPr marL="457200" indent="-457200">
              <a:buFont typeface="+mj-lt"/>
              <a:buAutoNum type="arabicPeriod"/>
            </a:pPr>
            <a:r>
              <a:rPr lang="en-US" dirty="0"/>
              <a:t>Sensitive to Outliers (Use Kmedoid)</a:t>
            </a:r>
          </a:p>
          <a:p>
            <a:pPr marL="457200" indent="-457200">
              <a:buFont typeface="+mj-lt"/>
              <a:buAutoNum type="arabicPeriod"/>
            </a:pPr>
            <a:r>
              <a:rPr lang="en-US" dirty="0"/>
              <a:t>Can not handle categorical data (Use Kmedoid)</a:t>
            </a:r>
            <a:endParaRPr lang="en-IN" dirty="0"/>
          </a:p>
        </p:txBody>
      </p:sp>
    </p:spTree>
    <p:extLst>
      <p:ext uri="{BB962C8B-B14F-4D97-AF65-F5344CB8AC3E}">
        <p14:creationId xmlns:p14="http://schemas.microsoft.com/office/powerpoint/2010/main" val="6428275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8B365-79E7-D8A6-0E5B-73BC02BBB1AE}"/>
              </a:ext>
            </a:extLst>
          </p:cNvPr>
          <p:cNvSpPr>
            <a:spLocks noGrp="1"/>
          </p:cNvSpPr>
          <p:nvPr>
            <p:ph type="title"/>
          </p:nvPr>
        </p:nvSpPr>
        <p:spPr/>
        <p:txBody>
          <a:bodyPr/>
          <a:lstStyle/>
          <a:p>
            <a:r>
              <a:rPr lang="en-US" dirty="0"/>
              <a:t>Further study on Outlier Detection Techniques for Normally distributed data</a:t>
            </a:r>
            <a:endParaRPr lang="en-IN" dirty="0"/>
          </a:p>
        </p:txBody>
      </p:sp>
      <p:sp>
        <p:nvSpPr>
          <p:cNvPr id="3" name="Content Placeholder 2">
            <a:extLst>
              <a:ext uri="{FF2B5EF4-FFF2-40B4-BE49-F238E27FC236}">
                <a16:creationId xmlns:a16="http://schemas.microsoft.com/office/drawing/2014/main" id="{3E57368F-3251-1465-F6C1-5F1C692D2369}"/>
              </a:ext>
            </a:extLst>
          </p:cNvPr>
          <p:cNvSpPr>
            <a:spLocks noGrp="1"/>
          </p:cNvSpPr>
          <p:nvPr>
            <p:ph idx="1"/>
          </p:nvPr>
        </p:nvSpPr>
        <p:spPr/>
        <p:txBody>
          <a:bodyPr/>
          <a:lstStyle/>
          <a:p>
            <a:r>
              <a:rPr lang="en-US" dirty="0"/>
              <a:t>Mahalanobis distance for outlier detection and Elliptic Envelope both techniques are affected by outliers . Why ?</a:t>
            </a:r>
          </a:p>
          <a:p>
            <a:r>
              <a:rPr lang="en-US" dirty="0"/>
              <a:t>Minimum Covariance Determinant is robust to outliers in data . Why ?</a:t>
            </a:r>
          </a:p>
          <a:p>
            <a:r>
              <a:rPr lang="en-US" dirty="0"/>
              <a:t>Conclusion : Consider MCD algorithm for outlier detection when the data is following Multivariate Normal distribution  </a:t>
            </a:r>
            <a:endParaRPr lang="en-IN" dirty="0"/>
          </a:p>
        </p:txBody>
      </p:sp>
    </p:spTree>
    <p:extLst>
      <p:ext uri="{BB962C8B-B14F-4D97-AF65-F5344CB8AC3E}">
        <p14:creationId xmlns:p14="http://schemas.microsoft.com/office/powerpoint/2010/main" val="9764227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ADA8D-864B-15B1-E73C-D99B9E2C9C83}"/>
              </a:ext>
            </a:extLst>
          </p:cNvPr>
          <p:cNvSpPr>
            <a:spLocks noGrp="1"/>
          </p:cNvSpPr>
          <p:nvPr>
            <p:ph type="title"/>
          </p:nvPr>
        </p:nvSpPr>
        <p:spPr/>
        <p:txBody>
          <a:bodyPr/>
          <a:lstStyle/>
          <a:p>
            <a:r>
              <a:rPr lang="en-US" dirty="0"/>
              <a:t>Approach for Outlier Detection</a:t>
            </a:r>
            <a:endParaRPr lang="en-IN" dirty="0"/>
          </a:p>
        </p:txBody>
      </p:sp>
      <p:sp>
        <p:nvSpPr>
          <p:cNvPr id="3" name="Content Placeholder 2">
            <a:extLst>
              <a:ext uri="{FF2B5EF4-FFF2-40B4-BE49-F238E27FC236}">
                <a16:creationId xmlns:a16="http://schemas.microsoft.com/office/drawing/2014/main" id="{D1229FFC-8F99-4DB6-F35D-09162953F172}"/>
              </a:ext>
            </a:extLst>
          </p:cNvPr>
          <p:cNvSpPr>
            <a:spLocks noGrp="1"/>
          </p:cNvSpPr>
          <p:nvPr>
            <p:ph idx="1"/>
          </p:nvPr>
        </p:nvSpPr>
        <p:spPr>
          <a:xfrm>
            <a:off x="1333499" y="2053832"/>
            <a:ext cx="10620375" cy="4623193"/>
          </a:xfrm>
        </p:spPr>
        <p:txBody>
          <a:bodyPr/>
          <a:lstStyle/>
          <a:p>
            <a:pPr marL="0" indent="0">
              <a:buNone/>
            </a:pPr>
            <a:r>
              <a:rPr lang="en-US" dirty="0"/>
              <a:t>Algorithm Flowchart :</a:t>
            </a:r>
            <a:endParaRPr lang="en-IN" dirty="0"/>
          </a:p>
        </p:txBody>
      </p:sp>
      <p:sp>
        <p:nvSpPr>
          <p:cNvPr id="4" name="Rectangle 3">
            <a:extLst>
              <a:ext uri="{FF2B5EF4-FFF2-40B4-BE49-F238E27FC236}">
                <a16:creationId xmlns:a16="http://schemas.microsoft.com/office/drawing/2014/main" id="{A02CAD1A-6A1E-6E9C-231E-BD06E8CC3B63}"/>
              </a:ext>
            </a:extLst>
          </p:cNvPr>
          <p:cNvSpPr/>
          <p:nvPr/>
        </p:nvSpPr>
        <p:spPr>
          <a:xfrm>
            <a:off x="5220833" y="2083593"/>
            <a:ext cx="2238375" cy="46101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Data Dimension </a:t>
            </a:r>
            <a:endParaRPr lang="en-IN" dirty="0"/>
          </a:p>
        </p:txBody>
      </p:sp>
      <p:sp>
        <p:nvSpPr>
          <p:cNvPr id="7" name="Diamond 6">
            <a:extLst>
              <a:ext uri="{FF2B5EF4-FFF2-40B4-BE49-F238E27FC236}">
                <a16:creationId xmlns:a16="http://schemas.microsoft.com/office/drawing/2014/main" id="{00098C4D-E7DB-5498-01E4-516E227BA7A8}"/>
              </a:ext>
            </a:extLst>
          </p:cNvPr>
          <p:cNvSpPr/>
          <p:nvPr/>
        </p:nvSpPr>
        <p:spPr>
          <a:xfrm>
            <a:off x="5323227" y="2981326"/>
            <a:ext cx="2033588" cy="1314953"/>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Single Dimension</a:t>
            </a:r>
            <a:endParaRPr lang="en-IN" dirty="0"/>
          </a:p>
        </p:txBody>
      </p:sp>
      <p:cxnSp>
        <p:nvCxnSpPr>
          <p:cNvPr id="9" name="Straight Connector 8">
            <a:extLst>
              <a:ext uri="{FF2B5EF4-FFF2-40B4-BE49-F238E27FC236}">
                <a16:creationId xmlns:a16="http://schemas.microsoft.com/office/drawing/2014/main" id="{5732AA5A-A77C-18C3-BCC9-71C24B77E591}"/>
              </a:ext>
            </a:extLst>
          </p:cNvPr>
          <p:cNvCxnSpPr>
            <a:cxnSpLocks/>
            <a:stCxn id="7" idx="1"/>
          </p:cNvCxnSpPr>
          <p:nvPr/>
        </p:nvCxnSpPr>
        <p:spPr>
          <a:xfrm flipH="1" flipV="1">
            <a:off x="3267075" y="3638550"/>
            <a:ext cx="2056152" cy="2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110FA65-B622-9AF2-ADB6-3D690996C804}"/>
              </a:ext>
            </a:extLst>
          </p:cNvPr>
          <p:cNvCxnSpPr>
            <a:cxnSpLocks/>
            <a:stCxn id="7" idx="3"/>
          </p:cNvCxnSpPr>
          <p:nvPr/>
        </p:nvCxnSpPr>
        <p:spPr>
          <a:xfrm>
            <a:off x="7356815" y="3638803"/>
            <a:ext cx="1863385"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4DF8785-3EFB-3BDC-525A-D10BE8B67D3B}"/>
              </a:ext>
            </a:extLst>
          </p:cNvPr>
          <p:cNvSpPr txBox="1"/>
          <p:nvPr/>
        </p:nvSpPr>
        <p:spPr>
          <a:xfrm>
            <a:off x="8055769" y="3337249"/>
            <a:ext cx="1164431" cy="369332"/>
          </a:xfrm>
          <a:prstGeom prst="rect">
            <a:avLst/>
          </a:prstGeom>
          <a:noFill/>
        </p:spPr>
        <p:txBody>
          <a:bodyPr wrap="square" rtlCol="0">
            <a:spAutoFit/>
          </a:bodyPr>
          <a:lstStyle/>
          <a:p>
            <a:r>
              <a:rPr lang="en-US" dirty="0"/>
              <a:t>No</a:t>
            </a:r>
            <a:endParaRPr lang="en-IN" dirty="0"/>
          </a:p>
        </p:txBody>
      </p:sp>
      <p:sp>
        <p:nvSpPr>
          <p:cNvPr id="18" name="TextBox 17">
            <a:extLst>
              <a:ext uri="{FF2B5EF4-FFF2-40B4-BE49-F238E27FC236}">
                <a16:creationId xmlns:a16="http://schemas.microsoft.com/office/drawing/2014/main" id="{C3D7DF48-8CA7-3E04-E4D9-CC75F70D4C2D}"/>
              </a:ext>
            </a:extLst>
          </p:cNvPr>
          <p:cNvSpPr txBox="1"/>
          <p:nvPr/>
        </p:nvSpPr>
        <p:spPr>
          <a:xfrm>
            <a:off x="4138614" y="3340055"/>
            <a:ext cx="1162050" cy="369332"/>
          </a:xfrm>
          <a:prstGeom prst="rect">
            <a:avLst/>
          </a:prstGeom>
          <a:noFill/>
        </p:spPr>
        <p:txBody>
          <a:bodyPr wrap="square" rtlCol="0">
            <a:spAutoFit/>
          </a:bodyPr>
          <a:lstStyle/>
          <a:p>
            <a:r>
              <a:rPr lang="en-US" dirty="0"/>
              <a:t>Yes</a:t>
            </a:r>
          </a:p>
        </p:txBody>
      </p:sp>
      <p:cxnSp>
        <p:nvCxnSpPr>
          <p:cNvPr id="20" name="Straight Arrow Connector 19">
            <a:extLst>
              <a:ext uri="{FF2B5EF4-FFF2-40B4-BE49-F238E27FC236}">
                <a16:creationId xmlns:a16="http://schemas.microsoft.com/office/drawing/2014/main" id="{5A9A9637-A195-E4C9-276A-51EA4C058FCD}"/>
              </a:ext>
            </a:extLst>
          </p:cNvPr>
          <p:cNvCxnSpPr/>
          <p:nvPr/>
        </p:nvCxnSpPr>
        <p:spPr>
          <a:xfrm>
            <a:off x="3267075" y="3638550"/>
            <a:ext cx="0" cy="8166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55E6C82-8B28-73AF-A01D-8A3D32F84A1D}"/>
              </a:ext>
            </a:extLst>
          </p:cNvPr>
          <p:cNvCxnSpPr/>
          <p:nvPr/>
        </p:nvCxnSpPr>
        <p:spPr>
          <a:xfrm>
            <a:off x="9220200" y="3638550"/>
            <a:ext cx="0" cy="8166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3572B0E-1DB2-3804-4E0F-49D62FFBA44D}"/>
              </a:ext>
            </a:extLst>
          </p:cNvPr>
          <p:cNvSpPr/>
          <p:nvPr/>
        </p:nvSpPr>
        <p:spPr>
          <a:xfrm>
            <a:off x="2381250" y="4455210"/>
            <a:ext cx="2114547" cy="62304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Distribution</a:t>
            </a:r>
            <a:endParaRPr lang="en-IN" dirty="0"/>
          </a:p>
        </p:txBody>
      </p:sp>
      <p:sp>
        <p:nvSpPr>
          <p:cNvPr id="24" name="Rectangle 23">
            <a:extLst>
              <a:ext uri="{FF2B5EF4-FFF2-40B4-BE49-F238E27FC236}">
                <a16:creationId xmlns:a16="http://schemas.microsoft.com/office/drawing/2014/main" id="{008BE193-A236-D58A-28F2-47B496B350E9}"/>
              </a:ext>
            </a:extLst>
          </p:cNvPr>
          <p:cNvSpPr/>
          <p:nvPr/>
        </p:nvSpPr>
        <p:spPr>
          <a:xfrm>
            <a:off x="8324853" y="4455210"/>
            <a:ext cx="2114547" cy="62304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Distribution</a:t>
            </a:r>
            <a:endParaRPr lang="en-IN" dirty="0"/>
          </a:p>
        </p:txBody>
      </p:sp>
      <p:cxnSp>
        <p:nvCxnSpPr>
          <p:cNvPr id="28" name="Straight Connector 27">
            <a:extLst>
              <a:ext uri="{FF2B5EF4-FFF2-40B4-BE49-F238E27FC236}">
                <a16:creationId xmlns:a16="http://schemas.microsoft.com/office/drawing/2014/main" id="{2764CE14-E6C5-DC69-077E-DEC75920F496}"/>
              </a:ext>
            </a:extLst>
          </p:cNvPr>
          <p:cNvCxnSpPr>
            <a:cxnSpLocks/>
            <a:stCxn id="23" idx="1"/>
          </p:cNvCxnSpPr>
          <p:nvPr/>
        </p:nvCxnSpPr>
        <p:spPr>
          <a:xfrm flipH="1">
            <a:off x="1752600" y="4766730"/>
            <a:ext cx="628650" cy="0"/>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7275CFD4-A012-9EE8-20BE-E74508F2A3C0}"/>
              </a:ext>
            </a:extLst>
          </p:cNvPr>
          <p:cNvCxnSpPr>
            <a:cxnSpLocks/>
            <a:stCxn id="23" idx="3"/>
          </p:cNvCxnSpPr>
          <p:nvPr/>
        </p:nvCxnSpPr>
        <p:spPr>
          <a:xfrm>
            <a:off x="4495797" y="4766730"/>
            <a:ext cx="62865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A9960323-ACA0-88BC-25D7-DE777DCDD6EC}"/>
              </a:ext>
            </a:extLst>
          </p:cNvPr>
          <p:cNvCxnSpPr/>
          <p:nvPr/>
        </p:nvCxnSpPr>
        <p:spPr>
          <a:xfrm>
            <a:off x="1771650" y="4766730"/>
            <a:ext cx="0" cy="5863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BE446C3F-4567-7E9F-5976-28642B2F225F}"/>
              </a:ext>
            </a:extLst>
          </p:cNvPr>
          <p:cNvCxnSpPr/>
          <p:nvPr/>
        </p:nvCxnSpPr>
        <p:spPr>
          <a:xfrm>
            <a:off x="5124450" y="4766730"/>
            <a:ext cx="0" cy="5863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65A96646-4292-FA87-950C-BD21A33C3F6E}"/>
              </a:ext>
            </a:extLst>
          </p:cNvPr>
          <p:cNvSpPr/>
          <p:nvPr/>
        </p:nvSpPr>
        <p:spPr>
          <a:xfrm>
            <a:off x="895356" y="5343002"/>
            <a:ext cx="1695449" cy="39050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Normal</a:t>
            </a:r>
            <a:endParaRPr lang="en-IN" dirty="0"/>
          </a:p>
        </p:txBody>
      </p:sp>
      <p:sp>
        <p:nvSpPr>
          <p:cNvPr id="40" name="Rectangle 39">
            <a:extLst>
              <a:ext uri="{FF2B5EF4-FFF2-40B4-BE49-F238E27FC236}">
                <a16:creationId xmlns:a16="http://schemas.microsoft.com/office/drawing/2014/main" id="{50204995-FD60-133E-3FEB-76BEE79983E9}"/>
              </a:ext>
            </a:extLst>
          </p:cNvPr>
          <p:cNvSpPr/>
          <p:nvPr/>
        </p:nvSpPr>
        <p:spPr>
          <a:xfrm>
            <a:off x="4143377" y="5353050"/>
            <a:ext cx="1952619" cy="39052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Non Normal</a:t>
            </a:r>
            <a:endParaRPr lang="en-IN" dirty="0"/>
          </a:p>
        </p:txBody>
      </p:sp>
      <p:cxnSp>
        <p:nvCxnSpPr>
          <p:cNvPr id="42" name="Straight Connector 41">
            <a:extLst>
              <a:ext uri="{FF2B5EF4-FFF2-40B4-BE49-F238E27FC236}">
                <a16:creationId xmlns:a16="http://schemas.microsoft.com/office/drawing/2014/main" id="{6FDCF448-048F-0CBF-8B61-15A979DF7ABB}"/>
              </a:ext>
            </a:extLst>
          </p:cNvPr>
          <p:cNvCxnSpPr>
            <a:stCxn id="39" idx="2"/>
          </p:cNvCxnSpPr>
          <p:nvPr/>
        </p:nvCxnSpPr>
        <p:spPr>
          <a:xfrm flipH="1">
            <a:off x="1733556" y="5733510"/>
            <a:ext cx="9525" cy="383664"/>
          </a:xfrm>
          <a:prstGeom prst="line">
            <a:avLst/>
          </a:prstGeom>
        </p:spPr>
        <p:style>
          <a:lnRef idx="1">
            <a:schemeClr val="dk1"/>
          </a:lnRef>
          <a:fillRef idx="0">
            <a:schemeClr val="dk1"/>
          </a:fillRef>
          <a:effectRef idx="0">
            <a:schemeClr val="dk1"/>
          </a:effectRef>
          <a:fontRef idx="minor">
            <a:schemeClr val="tx1"/>
          </a:fontRef>
        </p:style>
      </p:cxnSp>
      <p:sp>
        <p:nvSpPr>
          <p:cNvPr id="43" name="Oval 42">
            <a:extLst>
              <a:ext uri="{FF2B5EF4-FFF2-40B4-BE49-F238E27FC236}">
                <a16:creationId xmlns:a16="http://schemas.microsoft.com/office/drawing/2014/main" id="{07A6C859-8AF0-5C9E-EB0D-AE1CFE281A8B}"/>
              </a:ext>
            </a:extLst>
          </p:cNvPr>
          <p:cNvSpPr/>
          <p:nvPr/>
        </p:nvSpPr>
        <p:spPr>
          <a:xfrm>
            <a:off x="1047755" y="6134100"/>
            <a:ext cx="1371601" cy="7334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Z score</a:t>
            </a:r>
            <a:endParaRPr lang="en-IN" dirty="0"/>
          </a:p>
        </p:txBody>
      </p:sp>
      <p:cxnSp>
        <p:nvCxnSpPr>
          <p:cNvPr id="45" name="Straight Arrow Connector 44">
            <a:extLst>
              <a:ext uri="{FF2B5EF4-FFF2-40B4-BE49-F238E27FC236}">
                <a16:creationId xmlns:a16="http://schemas.microsoft.com/office/drawing/2014/main" id="{35864740-58AF-47DC-6483-3A67144DE1AA}"/>
              </a:ext>
            </a:extLst>
          </p:cNvPr>
          <p:cNvCxnSpPr>
            <a:stCxn id="40" idx="2"/>
          </p:cNvCxnSpPr>
          <p:nvPr/>
        </p:nvCxnSpPr>
        <p:spPr>
          <a:xfrm>
            <a:off x="5119687" y="5743575"/>
            <a:ext cx="4763" cy="381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8AED4337-7D4C-2818-F5C0-1D9C7B655F9D}"/>
              </a:ext>
            </a:extLst>
          </p:cNvPr>
          <p:cNvSpPr/>
          <p:nvPr/>
        </p:nvSpPr>
        <p:spPr>
          <a:xfrm>
            <a:off x="4452938" y="6134100"/>
            <a:ext cx="1357314" cy="743003"/>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IQR</a:t>
            </a:r>
            <a:endParaRPr lang="en-IN" dirty="0"/>
          </a:p>
        </p:txBody>
      </p:sp>
      <p:cxnSp>
        <p:nvCxnSpPr>
          <p:cNvPr id="50" name="Straight Connector 49">
            <a:extLst>
              <a:ext uri="{FF2B5EF4-FFF2-40B4-BE49-F238E27FC236}">
                <a16:creationId xmlns:a16="http://schemas.microsoft.com/office/drawing/2014/main" id="{0F0F46AB-B9F6-64E0-0881-26C657FE1AB1}"/>
              </a:ext>
            </a:extLst>
          </p:cNvPr>
          <p:cNvCxnSpPr>
            <a:stCxn id="24" idx="1"/>
          </p:cNvCxnSpPr>
          <p:nvPr/>
        </p:nvCxnSpPr>
        <p:spPr>
          <a:xfrm flipH="1">
            <a:off x="7505700" y="4766730"/>
            <a:ext cx="81915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15F884B-B876-C541-6989-24B31B5FB0F1}"/>
              </a:ext>
            </a:extLst>
          </p:cNvPr>
          <p:cNvCxnSpPr>
            <a:stCxn id="24" idx="3"/>
          </p:cNvCxnSpPr>
          <p:nvPr/>
        </p:nvCxnSpPr>
        <p:spPr>
          <a:xfrm>
            <a:off x="10439400" y="4766730"/>
            <a:ext cx="75247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D2C8CC77-1D29-43CA-9186-DB3CE795E8FD}"/>
              </a:ext>
            </a:extLst>
          </p:cNvPr>
          <p:cNvCxnSpPr/>
          <p:nvPr/>
        </p:nvCxnSpPr>
        <p:spPr>
          <a:xfrm>
            <a:off x="7505700" y="4766730"/>
            <a:ext cx="0" cy="5836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BD0046A-C7EF-FBC0-D076-2FDA0F195E40}"/>
              </a:ext>
            </a:extLst>
          </p:cNvPr>
          <p:cNvCxnSpPr>
            <a:cxnSpLocks/>
          </p:cNvCxnSpPr>
          <p:nvPr/>
        </p:nvCxnSpPr>
        <p:spPr>
          <a:xfrm>
            <a:off x="11191875" y="4766730"/>
            <a:ext cx="0" cy="5836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E5FAF442-FE13-4D4D-0D16-9006D10E3AA4}"/>
              </a:ext>
            </a:extLst>
          </p:cNvPr>
          <p:cNvSpPr/>
          <p:nvPr/>
        </p:nvSpPr>
        <p:spPr>
          <a:xfrm>
            <a:off x="6677023" y="5331370"/>
            <a:ext cx="1695449" cy="39050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Normal</a:t>
            </a:r>
            <a:endParaRPr lang="en-IN" dirty="0"/>
          </a:p>
        </p:txBody>
      </p:sp>
      <p:sp>
        <p:nvSpPr>
          <p:cNvPr id="61" name="Rectangle 60">
            <a:extLst>
              <a:ext uri="{FF2B5EF4-FFF2-40B4-BE49-F238E27FC236}">
                <a16:creationId xmlns:a16="http://schemas.microsoft.com/office/drawing/2014/main" id="{8F7CCAFE-5207-8A3F-5B2F-8D8F1CF98B28}"/>
              </a:ext>
            </a:extLst>
          </p:cNvPr>
          <p:cNvSpPr/>
          <p:nvPr/>
        </p:nvSpPr>
        <p:spPr>
          <a:xfrm>
            <a:off x="10239381" y="5353050"/>
            <a:ext cx="1952619" cy="39052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Non Normal</a:t>
            </a:r>
            <a:endParaRPr lang="en-IN" dirty="0"/>
          </a:p>
        </p:txBody>
      </p:sp>
      <p:cxnSp>
        <p:nvCxnSpPr>
          <p:cNvPr id="62" name="Straight Arrow Connector 61">
            <a:extLst>
              <a:ext uri="{FF2B5EF4-FFF2-40B4-BE49-F238E27FC236}">
                <a16:creationId xmlns:a16="http://schemas.microsoft.com/office/drawing/2014/main" id="{E2F96421-9660-C9D3-53C5-0D2BCE312274}"/>
              </a:ext>
            </a:extLst>
          </p:cNvPr>
          <p:cNvCxnSpPr/>
          <p:nvPr/>
        </p:nvCxnSpPr>
        <p:spPr>
          <a:xfrm>
            <a:off x="7496174" y="5743575"/>
            <a:ext cx="4763" cy="381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931B88D8-F237-3613-CE7B-40DCD73F077A}"/>
              </a:ext>
            </a:extLst>
          </p:cNvPr>
          <p:cNvCxnSpPr/>
          <p:nvPr/>
        </p:nvCxnSpPr>
        <p:spPr>
          <a:xfrm>
            <a:off x="11220452" y="5755224"/>
            <a:ext cx="4763" cy="381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2FC91FC3-20D7-9F5D-98F1-AA8F70E391A6}"/>
              </a:ext>
            </a:extLst>
          </p:cNvPr>
          <p:cNvSpPr/>
          <p:nvPr/>
        </p:nvSpPr>
        <p:spPr>
          <a:xfrm>
            <a:off x="6819899" y="6146272"/>
            <a:ext cx="1371601" cy="7334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MCD</a:t>
            </a:r>
            <a:endParaRPr lang="en-IN" dirty="0"/>
          </a:p>
        </p:txBody>
      </p:sp>
      <p:sp>
        <p:nvSpPr>
          <p:cNvPr id="65" name="Oval 64">
            <a:extLst>
              <a:ext uri="{FF2B5EF4-FFF2-40B4-BE49-F238E27FC236}">
                <a16:creationId xmlns:a16="http://schemas.microsoft.com/office/drawing/2014/main" id="{233BFCEF-7C41-4EAF-794E-2A420B6F6034}"/>
              </a:ext>
            </a:extLst>
          </p:cNvPr>
          <p:cNvSpPr/>
          <p:nvPr/>
        </p:nvSpPr>
        <p:spPr>
          <a:xfrm>
            <a:off x="10316768" y="6143678"/>
            <a:ext cx="1812130" cy="7334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Isolation Forest</a:t>
            </a:r>
            <a:endParaRPr lang="en-IN" dirty="0"/>
          </a:p>
        </p:txBody>
      </p:sp>
      <p:cxnSp>
        <p:nvCxnSpPr>
          <p:cNvPr id="73" name="Straight Arrow Connector 72">
            <a:extLst>
              <a:ext uri="{FF2B5EF4-FFF2-40B4-BE49-F238E27FC236}">
                <a16:creationId xmlns:a16="http://schemas.microsoft.com/office/drawing/2014/main" id="{8CBCD368-6E4F-ED28-6222-52F695384F5F}"/>
              </a:ext>
            </a:extLst>
          </p:cNvPr>
          <p:cNvCxnSpPr>
            <a:stCxn id="4" idx="2"/>
            <a:endCxn id="7" idx="0"/>
          </p:cNvCxnSpPr>
          <p:nvPr/>
        </p:nvCxnSpPr>
        <p:spPr>
          <a:xfrm>
            <a:off x="6340021" y="2544603"/>
            <a:ext cx="0" cy="4367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11582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39413-A027-AF9F-CCC3-E8C7186F9C6F}"/>
              </a:ext>
            </a:extLst>
          </p:cNvPr>
          <p:cNvSpPr>
            <a:spLocks noGrp="1"/>
          </p:cNvSpPr>
          <p:nvPr>
            <p:ph type="title"/>
          </p:nvPr>
        </p:nvSpPr>
        <p:spPr/>
        <p:txBody>
          <a:bodyPr/>
          <a:lstStyle/>
          <a:p>
            <a:r>
              <a:rPr lang="en-US" dirty="0"/>
              <a:t>Effect of Density of Clusters on Isolation Forest</a:t>
            </a:r>
            <a:endParaRPr lang="en-IN" dirty="0"/>
          </a:p>
        </p:txBody>
      </p:sp>
      <p:sp>
        <p:nvSpPr>
          <p:cNvPr id="3" name="Content Placeholder 2">
            <a:extLst>
              <a:ext uri="{FF2B5EF4-FFF2-40B4-BE49-F238E27FC236}">
                <a16:creationId xmlns:a16="http://schemas.microsoft.com/office/drawing/2014/main" id="{FE281B8A-1EC4-44C6-2712-918F0850302D}"/>
              </a:ext>
            </a:extLst>
          </p:cNvPr>
          <p:cNvSpPr>
            <a:spLocks noGrp="1"/>
          </p:cNvSpPr>
          <p:nvPr>
            <p:ph idx="1"/>
          </p:nvPr>
        </p:nvSpPr>
        <p:spPr>
          <a:xfrm>
            <a:off x="1534696" y="2015732"/>
            <a:ext cx="9520158" cy="4037749"/>
          </a:xfrm>
        </p:spPr>
        <p:txBody>
          <a:bodyPr>
            <a:normAutofit/>
          </a:bodyPr>
          <a:lstStyle/>
          <a:p>
            <a:r>
              <a:rPr lang="en-US" dirty="0"/>
              <a:t>Case : Data is clustered in such a way that their exist dense and sparse cluster together i.e. Some clusters are dense and some are sparse</a:t>
            </a:r>
          </a:p>
          <a:p>
            <a:r>
              <a:rPr lang="en-US" dirty="0"/>
              <a:t>Question : Which data points will considered as global outliers ?</a:t>
            </a:r>
          </a:p>
          <a:p>
            <a:r>
              <a:rPr lang="en-US" dirty="0"/>
              <a:t>Problem : It may be possible that outlier detection algorithm applied on this data may return those data points as outliers which are part of sparse cluster rather than the actual global outliers of data </a:t>
            </a:r>
          </a:p>
          <a:p>
            <a:r>
              <a:rPr lang="en-US" dirty="0"/>
              <a:t>Experiment Performed : Data generated having Dense cluster and Sparse cluster and outliers given by specific value of contamination is observed </a:t>
            </a:r>
          </a:p>
          <a:p>
            <a:r>
              <a:rPr lang="en-US" dirty="0"/>
              <a:t>Outcome : Isolation Forest is robust to cluster density</a:t>
            </a:r>
          </a:p>
        </p:txBody>
      </p:sp>
    </p:spTree>
    <p:extLst>
      <p:ext uri="{BB962C8B-B14F-4D97-AF65-F5344CB8AC3E}">
        <p14:creationId xmlns:p14="http://schemas.microsoft.com/office/powerpoint/2010/main" val="3795822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9F21A9-9426-CCC8-4E71-574C494D5E7C}"/>
              </a:ext>
            </a:extLst>
          </p:cNvPr>
          <p:cNvSpPr>
            <a:spLocks noGrp="1"/>
          </p:cNvSpPr>
          <p:nvPr>
            <p:ph type="title"/>
          </p:nvPr>
        </p:nvSpPr>
        <p:spPr/>
        <p:txBody>
          <a:bodyPr/>
          <a:lstStyle/>
          <a:p>
            <a:r>
              <a:rPr lang="en-US" dirty="0"/>
              <a:t>Observation on varying Cluster Density</a:t>
            </a:r>
            <a:endParaRPr lang="en-IN" dirty="0"/>
          </a:p>
        </p:txBody>
      </p:sp>
      <p:pic>
        <p:nvPicPr>
          <p:cNvPr id="1026" name="Picture 2">
            <a:extLst>
              <a:ext uri="{FF2B5EF4-FFF2-40B4-BE49-F238E27FC236}">
                <a16:creationId xmlns:a16="http://schemas.microsoft.com/office/drawing/2014/main" id="{53E40337-FF08-65C0-13AC-B40F25D2C2A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34695" y="1853754"/>
            <a:ext cx="4308207" cy="419972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67247D5-92F6-2A0B-3027-A131116F85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5973" y="1853754"/>
            <a:ext cx="4308207" cy="419093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540F18D-4E64-ADCE-A944-DEDC804227FD}"/>
              </a:ext>
            </a:extLst>
          </p:cNvPr>
          <p:cNvSpPr txBox="1"/>
          <p:nvPr/>
        </p:nvSpPr>
        <p:spPr>
          <a:xfrm>
            <a:off x="1534695" y="6124575"/>
            <a:ext cx="4308207" cy="369332"/>
          </a:xfrm>
          <a:prstGeom prst="rect">
            <a:avLst/>
          </a:prstGeom>
          <a:noFill/>
        </p:spPr>
        <p:txBody>
          <a:bodyPr wrap="square" rtlCol="0">
            <a:spAutoFit/>
          </a:bodyPr>
          <a:lstStyle/>
          <a:p>
            <a:r>
              <a:rPr lang="en-US" dirty="0"/>
              <a:t>Fig.1 : Scatter Plot of Data </a:t>
            </a:r>
            <a:endParaRPr lang="en-IN" dirty="0"/>
          </a:p>
        </p:txBody>
      </p:sp>
      <p:sp>
        <p:nvSpPr>
          <p:cNvPr id="3" name="TextBox 2">
            <a:extLst>
              <a:ext uri="{FF2B5EF4-FFF2-40B4-BE49-F238E27FC236}">
                <a16:creationId xmlns:a16="http://schemas.microsoft.com/office/drawing/2014/main" id="{6DFA1499-E43A-2F3A-6FE5-7B8083E0F1F8}"/>
              </a:ext>
            </a:extLst>
          </p:cNvPr>
          <p:cNvSpPr txBox="1"/>
          <p:nvPr/>
        </p:nvSpPr>
        <p:spPr>
          <a:xfrm>
            <a:off x="6495973" y="6124575"/>
            <a:ext cx="4308207" cy="369332"/>
          </a:xfrm>
          <a:prstGeom prst="rect">
            <a:avLst/>
          </a:prstGeom>
          <a:noFill/>
        </p:spPr>
        <p:txBody>
          <a:bodyPr wrap="square" rtlCol="0">
            <a:spAutoFit/>
          </a:bodyPr>
          <a:lstStyle/>
          <a:p>
            <a:r>
              <a:rPr lang="en-US" dirty="0"/>
              <a:t>Fig.2 : Outliers given by Isolation Forest</a:t>
            </a:r>
            <a:endParaRPr lang="en-IN" dirty="0"/>
          </a:p>
        </p:txBody>
      </p:sp>
    </p:spTree>
    <p:extLst>
      <p:ext uri="{BB962C8B-B14F-4D97-AF65-F5344CB8AC3E}">
        <p14:creationId xmlns:p14="http://schemas.microsoft.com/office/powerpoint/2010/main" val="30162128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39413-A027-AF9F-CCC3-E8C7186F9C6F}"/>
              </a:ext>
            </a:extLst>
          </p:cNvPr>
          <p:cNvSpPr>
            <a:spLocks noGrp="1"/>
          </p:cNvSpPr>
          <p:nvPr>
            <p:ph type="title"/>
          </p:nvPr>
        </p:nvSpPr>
        <p:spPr/>
        <p:txBody>
          <a:bodyPr/>
          <a:lstStyle/>
          <a:p>
            <a:r>
              <a:rPr lang="en-US" dirty="0"/>
              <a:t>Functionalities of Modified Algorithm</a:t>
            </a:r>
            <a:endParaRPr lang="en-IN" dirty="0"/>
          </a:p>
        </p:txBody>
      </p:sp>
      <p:sp>
        <p:nvSpPr>
          <p:cNvPr id="3" name="Content Placeholder 2">
            <a:extLst>
              <a:ext uri="{FF2B5EF4-FFF2-40B4-BE49-F238E27FC236}">
                <a16:creationId xmlns:a16="http://schemas.microsoft.com/office/drawing/2014/main" id="{FE281B8A-1EC4-44C6-2712-918F0850302D}"/>
              </a:ext>
            </a:extLst>
          </p:cNvPr>
          <p:cNvSpPr>
            <a:spLocks noGrp="1"/>
          </p:cNvSpPr>
          <p:nvPr>
            <p:ph idx="1"/>
          </p:nvPr>
        </p:nvSpPr>
        <p:spPr/>
        <p:txBody>
          <a:bodyPr/>
          <a:lstStyle/>
          <a:p>
            <a:r>
              <a:rPr lang="en-US" dirty="0"/>
              <a:t>Automatic selection of K value using Silhouette Score</a:t>
            </a:r>
          </a:p>
          <a:p>
            <a:r>
              <a:rPr lang="en-US" dirty="0"/>
              <a:t>Only Outlier Detection without Clustering</a:t>
            </a:r>
          </a:p>
          <a:p>
            <a:r>
              <a:rPr lang="en-US" dirty="0"/>
              <a:t>Implemented Hopkins Statistics to check whether the data can be clustered or not after removing outliers from data</a:t>
            </a:r>
          </a:p>
        </p:txBody>
      </p:sp>
    </p:spTree>
    <p:extLst>
      <p:ext uri="{BB962C8B-B14F-4D97-AF65-F5344CB8AC3E}">
        <p14:creationId xmlns:p14="http://schemas.microsoft.com/office/powerpoint/2010/main" val="6345247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3B879-EF2A-4742-6697-BA9C6E4DE8C3}"/>
              </a:ext>
            </a:extLst>
          </p:cNvPr>
          <p:cNvSpPr>
            <a:spLocks noGrp="1"/>
          </p:cNvSpPr>
          <p:nvPr>
            <p:ph type="title"/>
          </p:nvPr>
        </p:nvSpPr>
        <p:spPr/>
        <p:txBody>
          <a:bodyPr/>
          <a:lstStyle/>
          <a:p>
            <a:r>
              <a:rPr lang="en-US" dirty="0"/>
              <a:t>Revised Statistical Approach </a:t>
            </a:r>
            <a:endParaRPr lang="en-IN" dirty="0"/>
          </a:p>
        </p:txBody>
      </p:sp>
      <p:sp>
        <p:nvSpPr>
          <p:cNvPr id="3" name="Content Placeholder 2">
            <a:extLst>
              <a:ext uri="{FF2B5EF4-FFF2-40B4-BE49-F238E27FC236}">
                <a16:creationId xmlns:a16="http://schemas.microsoft.com/office/drawing/2014/main" id="{86DC8BB2-97A1-8C20-70EA-56CD31E2B368}"/>
              </a:ext>
            </a:extLst>
          </p:cNvPr>
          <p:cNvSpPr>
            <a:spLocks noGrp="1"/>
          </p:cNvSpPr>
          <p:nvPr>
            <p:ph idx="1"/>
          </p:nvPr>
        </p:nvSpPr>
        <p:spPr/>
        <p:txBody>
          <a:bodyPr/>
          <a:lstStyle/>
          <a:p>
            <a:r>
              <a:rPr lang="en-US" dirty="0"/>
              <a:t>Before KMeans Clustering everything remains same </a:t>
            </a:r>
          </a:p>
          <a:p>
            <a:r>
              <a:rPr lang="en-US" dirty="0"/>
              <a:t>Apply Hopkins Statistics on filtered data having no Contamination</a:t>
            </a:r>
          </a:p>
          <a:p>
            <a:r>
              <a:rPr lang="en-US" dirty="0"/>
              <a:t>If value of Hopkins Statistics  &lt; 0.5 :</a:t>
            </a:r>
          </a:p>
          <a:p>
            <a:pPr marL="457200" lvl="1" indent="0">
              <a:buNone/>
            </a:pPr>
            <a:r>
              <a:rPr lang="en-US" dirty="0"/>
              <a:t>Data Can not be Clustered</a:t>
            </a:r>
          </a:p>
          <a:p>
            <a:r>
              <a:rPr lang="en-IN" dirty="0"/>
              <a:t>Else :</a:t>
            </a:r>
          </a:p>
          <a:p>
            <a:pPr marL="457200" lvl="1" indent="0">
              <a:buNone/>
            </a:pPr>
            <a:r>
              <a:rPr lang="en-IN" dirty="0"/>
              <a:t>After removing outliers from data find the silhouette score for different values of K and K value having highest silhouette score will be optimal K and KMeans algorithm will be applied to data with that optimal K value </a:t>
            </a:r>
          </a:p>
          <a:p>
            <a:endParaRPr lang="en-IN" dirty="0"/>
          </a:p>
        </p:txBody>
      </p:sp>
    </p:spTree>
    <p:extLst>
      <p:ext uri="{BB962C8B-B14F-4D97-AF65-F5344CB8AC3E}">
        <p14:creationId xmlns:p14="http://schemas.microsoft.com/office/powerpoint/2010/main" val="29466995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FFA47-B028-5637-6012-9A962AD46445}"/>
              </a:ext>
            </a:extLst>
          </p:cNvPr>
          <p:cNvSpPr>
            <a:spLocks noGrp="1"/>
          </p:cNvSpPr>
          <p:nvPr>
            <p:ph type="title"/>
          </p:nvPr>
        </p:nvSpPr>
        <p:spPr/>
        <p:txBody>
          <a:bodyPr/>
          <a:lstStyle/>
          <a:p>
            <a:r>
              <a:rPr lang="en-US" dirty="0"/>
              <a:t>Comparison between Suggested Approach and Existing Approach</a:t>
            </a:r>
            <a:endParaRPr lang="en-IN" dirty="0"/>
          </a:p>
        </p:txBody>
      </p:sp>
      <p:sp>
        <p:nvSpPr>
          <p:cNvPr id="3" name="Content Placeholder 2">
            <a:extLst>
              <a:ext uri="{FF2B5EF4-FFF2-40B4-BE49-F238E27FC236}">
                <a16:creationId xmlns:a16="http://schemas.microsoft.com/office/drawing/2014/main" id="{6E054D98-92E9-9D70-88A1-C8EF6CE97321}"/>
              </a:ext>
            </a:extLst>
          </p:cNvPr>
          <p:cNvSpPr>
            <a:spLocks noGrp="1"/>
          </p:cNvSpPr>
          <p:nvPr>
            <p:ph idx="1"/>
          </p:nvPr>
        </p:nvSpPr>
        <p:spPr/>
        <p:txBody>
          <a:bodyPr/>
          <a:lstStyle/>
          <a:p>
            <a:r>
              <a:rPr lang="en-US" dirty="0"/>
              <a:t>Existing Approach : Use DBSCAN algorithm to identify outliers and after perform clustering </a:t>
            </a:r>
          </a:p>
          <a:p>
            <a:r>
              <a:rPr lang="en-US" dirty="0"/>
              <a:t>Problem with DBSCAN : 2 hyperparameters required to be tuned i.e. MinPts and Epsilon</a:t>
            </a:r>
          </a:p>
          <a:p>
            <a:r>
              <a:rPr lang="en-US" dirty="0"/>
              <a:t>Advantage with suggested approach : Automatic Selection of K value , Only contamination value is needed ( If known )</a:t>
            </a:r>
          </a:p>
          <a:p>
            <a:r>
              <a:rPr lang="en-US" dirty="0"/>
              <a:t>DBSCAN is density based approach i.e. Existence of varying  density cluster may result in False Outliers but this is not the case with Isolation Forest</a:t>
            </a:r>
            <a:endParaRPr lang="en-IN" dirty="0"/>
          </a:p>
        </p:txBody>
      </p:sp>
    </p:spTree>
    <p:extLst>
      <p:ext uri="{BB962C8B-B14F-4D97-AF65-F5344CB8AC3E}">
        <p14:creationId xmlns:p14="http://schemas.microsoft.com/office/powerpoint/2010/main" val="39658132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6B943-A9E0-3367-A17A-A74D20235B6A}"/>
              </a:ext>
            </a:extLst>
          </p:cNvPr>
          <p:cNvSpPr>
            <a:spLocks noGrp="1"/>
          </p:cNvSpPr>
          <p:nvPr>
            <p:ph type="title"/>
          </p:nvPr>
        </p:nvSpPr>
        <p:spPr/>
        <p:txBody>
          <a:bodyPr/>
          <a:lstStyle/>
          <a:p>
            <a:r>
              <a:rPr lang="en-US" dirty="0"/>
              <a:t>Evaluation of Proposed Method</a:t>
            </a:r>
            <a:endParaRPr lang="en-IN" dirty="0"/>
          </a:p>
        </p:txBody>
      </p:sp>
      <p:sp>
        <p:nvSpPr>
          <p:cNvPr id="3" name="Content Placeholder 2">
            <a:extLst>
              <a:ext uri="{FF2B5EF4-FFF2-40B4-BE49-F238E27FC236}">
                <a16:creationId xmlns:a16="http://schemas.microsoft.com/office/drawing/2014/main" id="{1FCAA7C0-B5CB-D9A0-979D-0A60709E7B72}"/>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B7C5FD2E-7926-12BC-1942-5EB2FDA1105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4696" y="2015732"/>
            <a:ext cx="4632424" cy="3491783"/>
          </a:xfrm>
          <a:prstGeom prst="rect">
            <a:avLst/>
          </a:prstGeom>
          <a:noFill/>
          <a:ln>
            <a:noFill/>
          </a:ln>
        </p:spPr>
      </p:pic>
      <p:pic>
        <p:nvPicPr>
          <p:cNvPr id="5" name="Picture 4">
            <a:extLst>
              <a:ext uri="{FF2B5EF4-FFF2-40B4-BE49-F238E27FC236}">
                <a16:creationId xmlns:a16="http://schemas.microsoft.com/office/drawing/2014/main" id="{7C40853E-8CB8-4B6E-21BA-7F05E520152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497221" y="2015732"/>
            <a:ext cx="4632424" cy="3492915"/>
          </a:xfrm>
          <a:prstGeom prst="rect">
            <a:avLst/>
          </a:prstGeom>
          <a:noFill/>
          <a:ln>
            <a:noFill/>
          </a:ln>
        </p:spPr>
      </p:pic>
      <p:sp>
        <p:nvSpPr>
          <p:cNvPr id="6" name="TextBox 5">
            <a:extLst>
              <a:ext uri="{FF2B5EF4-FFF2-40B4-BE49-F238E27FC236}">
                <a16:creationId xmlns:a16="http://schemas.microsoft.com/office/drawing/2014/main" id="{ABB2022D-320E-E3C8-5B03-0F4F9C7B0C26}"/>
              </a:ext>
            </a:extLst>
          </p:cNvPr>
          <p:cNvSpPr txBox="1"/>
          <p:nvPr/>
        </p:nvSpPr>
        <p:spPr>
          <a:xfrm>
            <a:off x="1534696" y="5507515"/>
            <a:ext cx="4561304" cy="646331"/>
          </a:xfrm>
          <a:prstGeom prst="rect">
            <a:avLst/>
          </a:prstGeom>
          <a:noFill/>
        </p:spPr>
        <p:txBody>
          <a:bodyPr wrap="square" rtlCol="0">
            <a:spAutoFit/>
          </a:bodyPr>
          <a:lstStyle/>
          <a:p>
            <a:pPr algn="ctr"/>
            <a:r>
              <a:rPr lang="en-US" dirty="0"/>
              <a:t>Fig. 3 : Clusters of Original Data by KMeans</a:t>
            </a:r>
            <a:endParaRPr lang="en-IN" dirty="0"/>
          </a:p>
        </p:txBody>
      </p:sp>
      <p:sp>
        <p:nvSpPr>
          <p:cNvPr id="7" name="TextBox 6">
            <a:extLst>
              <a:ext uri="{FF2B5EF4-FFF2-40B4-BE49-F238E27FC236}">
                <a16:creationId xmlns:a16="http://schemas.microsoft.com/office/drawing/2014/main" id="{68420863-38D0-A5FD-E068-DD8595A22C37}"/>
              </a:ext>
            </a:extLst>
          </p:cNvPr>
          <p:cNvSpPr txBox="1"/>
          <p:nvPr/>
        </p:nvSpPr>
        <p:spPr>
          <a:xfrm>
            <a:off x="6568341" y="5507515"/>
            <a:ext cx="4486513" cy="646331"/>
          </a:xfrm>
          <a:prstGeom prst="rect">
            <a:avLst/>
          </a:prstGeom>
          <a:noFill/>
        </p:spPr>
        <p:txBody>
          <a:bodyPr wrap="square" rtlCol="0">
            <a:spAutoFit/>
          </a:bodyPr>
          <a:lstStyle/>
          <a:p>
            <a:pPr algn="ctr"/>
            <a:r>
              <a:rPr lang="en-US" dirty="0"/>
              <a:t>Fig. 3 : Outliers Detected by Proposed Method at 5 % Contamination</a:t>
            </a:r>
            <a:endParaRPr lang="en-IN" dirty="0"/>
          </a:p>
        </p:txBody>
      </p:sp>
    </p:spTree>
    <p:extLst>
      <p:ext uri="{BB962C8B-B14F-4D97-AF65-F5344CB8AC3E}">
        <p14:creationId xmlns:p14="http://schemas.microsoft.com/office/powerpoint/2010/main" val="34421690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A505A-0AED-A6C1-CB3E-A80913D126E7}"/>
              </a:ext>
            </a:extLst>
          </p:cNvPr>
          <p:cNvSpPr>
            <a:spLocks noGrp="1"/>
          </p:cNvSpPr>
          <p:nvPr>
            <p:ph type="title"/>
          </p:nvPr>
        </p:nvSpPr>
        <p:spPr/>
        <p:txBody>
          <a:bodyPr/>
          <a:lstStyle/>
          <a:p>
            <a:r>
              <a:rPr lang="en-US" dirty="0"/>
              <a:t>An Application of added Functionality </a:t>
            </a:r>
            <a:endParaRPr lang="en-IN" dirty="0"/>
          </a:p>
        </p:txBody>
      </p:sp>
      <p:pic>
        <p:nvPicPr>
          <p:cNvPr id="4" name="Content Placeholder 3">
            <a:extLst>
              <a:ext uri="{FF2B5EF4-FFF2-40B4-BE49-F238E27FC236}">
                <a16:creationId xmlns:a16="http://schemas.microsoft.com/office/drawing/2014/main" id="{13FA98AC-11F5-A771-0CD2-C57C5282CCA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36410" y="1853754"/>
            <a:ext cx="4559590" cy="3449638"/>
          </a:xfrm>
          <a:prstGeom prst="rect">
            <a:avLst/>
          </a:prstGeom>
          <a:noFill/>
          <a:ln>
            <a:noFill/>
          </a:ln>
        </p:spPr>
      </p:pic>
      <p:pic>
        <p:nvPicPr>
          <p:cNvPr id="5" name="Picture 4">
            <a:extLst>
              <a:ext uri="{FF2B5EF4-FFF2-40B4-BE49-F238E27FC236}">
                <a16:creationId xmlns:a16="http://schemas.microsoft.com/office/drawing/2014/main" id="{446187AE-3AF5-6DCE-608A-BD3DD7A67C9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495265" y="1853754"/>
            <a:ext cx="4559590" cy="3450251"/>
          </a:xfrm>
          <a:prstGeom prst="rect">
            <a:avLst/>
          </a:prstGeom>
          <a:noFill/>
          <a:ln>
            <a:noFill/>
          </a:ln>
        </p:spPr>
      </p:pic>
      <p:sp>
        <p:nvSpPr>
          <p:cNvPr id="6" name="TextBox 5">
            <a:extLst>
              <a:ext uri="{FF2B5EF4-FFF2-40B4-BE49-F238E27FC236}">
                <a16:creationId xmlns:a16="http://schemas.microsoft.com/office/drawing/2014/main" id="{C5B23343-3046-85C0-1608-42951BE0CBEA}"/>
              </a:ext>
            </a:extLst>
          </p:cNvPr>
          <p:cNvSpPr txBox="1"/>
          <p:nvPr/>
        </p:nvSpPr>
        <p:spPr>
          <a:xfrm>
            <a:off x="1534696" y="5303392"/>
            <a:ext cx="4480024" cy="369332"/>
          </a:xfrm>
          <a:prstGeom prst="rect">
            <a:avLst/>
          </a:prstGeom>
          <a:noFill/>
        </p:spPr>
        <p:txBody>
          <a:bodyPr wrap="square" rtlCol="0">
            <a:spAutoFit/>
          </a:bodyPr>
          <a:lstStyle/>
          <a:p>
            <a:pPr algn="ctr"/>
            <a:r>
              <a:rPr lang="en-US" dirty="0"/>
              <a:t>Fig. 5 : Scatter Plot of Original Data</a:t>
            </a:r>
            <a:endParaRPr lang="en-IN" dirty="0"/>
          </a:p>
        </p:txBody>
      </p:sp>
      <p:sp>
        <p:nvSpPr>
          <p:cNvPr id="7" name="TextBox 6">
            <a:extLst>
              <a:ext uri="{FF2B5EF4-FFF2-40B4-BE49-F238E27FC236}">
                <a16:creationId xmlns:a16="http://schemas.microsoft.com/office/drawing/2014/main" id="{87C83F03-6CE8-445F-34A8-132D66EBEE90}"/>
              </a:ext>
            </a:extLst>
          </p:cNvPr>
          <p:cNvSpPr txBox="1"/>
          <p:nvPr/>
        </p:nvSpPr>
        <p:spPr>
          <a:xfrm>
            <a:off x="6495265" y="5303392"/>
            <a:ext cx="4559589" cy="646331"/>
          </a:xfrm>
          <a:prstGeom prst="rect">
            <a:avLst/>
          </a:prstGeom>
          <a:noFill/>
        </p:spPr>
        <p:txBody>
          <a:bodyPr wrap="square" rtlCol="0">
            <a:spAutoFit/>
          </a:bodyPr>
          <a:lstStyle/>
          <a:p>
            <a:pPr algn="ctr"/>
            <a:r>
              <a:rPr lang="en-US" dirty="0"/>
              <a:t>Fig. 6 : Outliers Detected by Proposed Method</a:t>
            </a:r>
            <a:endParaRPr lang="en-IN" dirty="0"/>
          </a:p>
        </p:txBody>
      </p:sp>
    </p:spTree>
    <p:extLst>
      <p:ext uri="{BB962C8B-B14F-4D97-AF65-F5344CB8AC3E}">
        <p14:creationId xmlns:p14="http://schemas.microsoft.com/office/powerpoint/2010/main" val="16424768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8135" y="2629535"/>
            <a:ext cx="3809365" cy="1999615"/>
          </a:xfrm>
        </p:spPr>
        <p:txBody>
          <a:bodyPr>
            <a:normAutofit/>
          </a:bodyPr>
          <a:lstStyle/>
          <a:p>
            <a:r>
              <a:rPr lang="en-US" sz="2665"/>
              <a:t>1) Check the Distribution of data before applying the enhanced kmeans approach.</a:t>
            </a:r>
          </a:p>
        </p:txBody>
      </p:sp>
      <p:pic>
        <p:nvPicPr>
          <p:cNvPr id="4" name="Content Placeholder 3"/>
          <p:cNvPicPr>
            <a:picLocks noGrp="1" noChangeAspect="1"/>
          </p:cNvPicPr>
          <p:nvPr>
            <p:ph idx="1"/>
          </p:nvPr>
        </p:nvPicPr>
        <p:blipFill>
          <a:blip r:embed="rId2"/>
          <a:stretch>
            <a:fillRect/>
          </a:stretch>
        </p:blipFill>
        <p:spPr>
          <a:xfrm>
            <a:off x="6039485" y="2057400"/>
            <a:ext cx="5431155" cy="3564255"/>
          </a:xfrm>
          <a:prstGeom prst="rect">
            <a:avLst/>
          </a:prstGeom>
        </p:spPr>
      </p:pic>
      <p:sp>
        <p:nvSpPr>
          <p:cNvPr id="8" name="Text Box 7"/>
          <p:cNvSpPr txBox="1"/>
          <p:nvPr/>
        </p:nvSpPr>
        <p:spPr>
          <a:xfrm>
            <a:off x="1464310" y="1036955"/>
            <a:ext cx="5873724" cy="538609"/>
          </a:xfrm>
          <a:prstGeom prst="rect">
            <a:avLst/>
          </a:prstGeom>
          <a:noFill/>
        </p:spPr>
        <p:txBody>
          <a:bodyPr wrap="none" rtlCol="0" anchor="t">
            <a:spAutoFit/>
          </a:bodyPr>
          <a:lstStyle/>
          <a:p>
            <a:r>
              <a:rPr lang="en-US" sz="2900" dirty="0"/>
              <a:t>An Extension of Proposed Method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0755D-049D-98D3-810A-17F45B4F50DD}"/>
              </a:ext>
            </a:extLst>
          </p:cNvPr>
          <p:cNvSpPr>
            <a:spLocks noGrp="1"/>
          </p:cNvSpPr>
          <p:nvPr>
            <p:ph type="title"/>
          </p:nvPr>
        </p:nvSpPr>
        <p:spPr/>
        <p:txBody>
          <a:bodyPr/>
          <a:lstStyle/>
          <a:p>
            <a:r>
              <a:rPr lang="en-US" dirty="0"/>
              <a:t>Selection criteria for K-Means and K-Medoid</a:t>
            </a:r>
            <a:endParaRPr lang="en-IN" dirty="0"/>
          </a:p>
        </p:txBody>
      </p:sp>
      <p:graphicFrame>
        <p:nvGraphicFramePr>
          <p:cNvPr id="4" name="Content Placeholder 3">
            <a:extLst>
              <a:ext uri="{FF2B5EF4-FFF2-40B4-BE49-F238E27FC236}">
                <a16:creationId xmlns:a16="http://schemas.microsoft.com/office/drawing/2014/main" id="{E13A4F3E-55FD-D422-9EE0-E2E6C3EE68EE}"/>
              </a:ext>
            </a:extLst>
          </p:cNvPr>
          <p:cNvGraphicFramePr>
            <a:graphicFrameLocks noGrp="1"/>
          </p:cNvGraphicFramePr>
          <p:nvPr>
            <p:ph idx="1"/>
          </p:nvPr>
        </p:nvGraphicFramePr>
        <p:xfrm>
          <a:off x="1534696" y="2211732"/>
          <a:ext cx="8209458" cy="3169892"/>
        </p:xfrm>
        <a:graphic>
          <a:graphicData uri="http://schemas.openxmlformats.org/drawingml/2006/table">
            <a:tbl>
              <a:tblPr firstRow="1" bandRow="1">
                <a:tableStyleId>{21E4AEA4-8DFA-4A89-87EB-49C32662AFE0}</a:tableStyleId>
              </a:tblPr>
              <a:tblGrid>
                <a:gridCol w="4104729">
                  <a:extLst>
                    <a:ext uri="{9D8B030D-6E8A-4147-A177-3AD203B41FA5}">
                      <a16:colId xmlns:a16="http://schemas.microsoft.com/office/drawing/2014/main" val="654148437"/>
                    </a:ext>
                  </a:extLst>
                </a:gridCol>
                <a:gridCol w="4104729">
                  <a:extLst>
                    <a:ext uri="{9D8B030D-6E8A-4147-A177-3AD203B41FA5}">
                      <a16:colId xmlns:a16="http://schemas.microsoft.com/office/drawing/2014/main" val="1347221354"/>
                    </a:ext>
                  </a:extLst>
                </a:gridCol>
              </a:tblGrid>
              <a:tr h="636889">
                <a:tc>
                  <a:txBody>
                    <a:bodyPr/>
                    <a:lstStyle/>
                    <a:p>
                      <a:pPr algn="ctr"/>
                      <a:r>
                        <a:rPr lang="en-US" sz="2400" dirty="0">
                          <a:solidFill>
                            <a:schemeClr val="tx2">
                              <a:lumMod val="50000"/>
                            </a:schemeClr>
                          </a:solidFill>
                        </a:rPr>
                        <a:t>K-Means</a:t>
                      </a:r>
                      <a:endParaRPr lang="en-IN" sz="2400" dirty="0">
                        <a:solidFill>
                          <a:schemeClr val="tx2">
                            <a:lumMod val="50000"/>
                          </a:schemeClr>
                        </a:solidFill>
                      </a:endParaRPr>
                    </a:p>
                  </a:txBody>
                  <a:tcPr/>
                </a:tc>
                <a:tc>
                  <a:txBody>
                    <a:bodyPr/>
                    <a:lstStyle/>
                    <a:p>
                      <a:pPr algn="ctr"/>
                      <a:r>
                        <a:rPr lang="en-US" sz="2400" baseline="0" dirty="0">
                          <a:solidFill>
                            <a:schemeClr val="tx2">
                              <a:lumMod val="50000"/>
                            </a:schemeClr>
                          </a:solidFill>
                        </a:rPr>
                        <a:t>K-Medoid</a:t>
                      </a:r>
                      <a:endParaRPr lang="en-IN" baseline="0" dirty="0">
                        <a:solidFill>
                          <a:schemeClr val="tx2">
                            <a:lumMod val="50000"/>
                          </a:schemeClr>
                        </a:solidFill>
                      </a:endParaRPr>
                    </a:p>
                  </a:txBody>
                  <a:tcPr/>
                </a:tc>
                <a:extLst>
                  <a:ext uri="{0D108BD9-81ED-4DB2-BD59-A6C34878D82A}">
                    <a16:rowId xmlns:a16="http://schemas.microsoft.com/office/drawing/2014/main" val="1995945331"/>
                  </a:ext>
                </a:extLst>
              </a:tr>
              <a:tr h="632845">
                <a:tc>
                  <a:txBody>
                    <a:bodyPr/>
                    <a:lstStyle/>
                    <a:p>
                      <a:r>
                        <a:rPr lang="en-US" dirty="0"/>
                        <a:t>Well suited for large dataset</a:t>
                      </a:r>
                      <a:endParaRPr lang="en-IN" dirty="0"/>
                    </a:p>
                  </a:txBody>
                  <a:tcPr/>
                </a:tc>
                <a:tc>
                  <a:txBody>
                    <a:bodyPr/>
                    <a:lstStyle/>
                    <a:p>
                      <a:r>
                        <a:rPr lang="en-US" dirty="0"/>
                        <a:t>Well suited for small dataset</a:t>
                      </a:r>
                      <a:endParaRPr lang="en-IN" dirty="0"/>
                    </a:p>
                  </a:txBody>
                  <a:tcPr/>
                </a:tc>
                <a:extLst>
                  <a:ext uri="{0D108BD9-81ED-4DB2-BD59-A6C34878D82A}">
                    <a16:rowId xmlns:a16="http://schemas.microsoft.com/office/drawing/2014/main" val="1888624084"/>
                  </a:ext>
                </a:extLst>
              </a:tr>
              <a:tr h="551014">
                <a:tc>
                  <a:txBody>
                    <a:bodyPr/>
                    <a:lstStyle/>
                    <a:p>
                      <a:r>
                        <a:rPr lang="en-US" dirty="0"/>
                        <a:t>Affected by Outliers</a:t>
                      </a:r>
                      <a:endParaRPr lang="en-IN" dirty="0"/>
                    </a:p>
                  </a:txBody>
                  <a:tcPr/>
                </a:tc>
                <a:tc>
                  <a:txBody>
                    <a:bodyPr/>
                    <a:lstStyle/>
                    <a:p>
                      <a:r>
                        <a:rPr lang="en-US" dirty="0"/>
                        <a:t>Robust to Outliers</a:t>
                      </a:r>
                      <a:endParaRPr lang="en-IN" dirty="0"/>
                    </a:p>
                  </a:txBody>
                  <a:tcPr/>
                </a:tc>
                <a:extLst>
                  <a:ext uri="{0D108BD9-81ED-4DB2-BD59-A6C34878D82A}">
                    <a16:rowId xmlns:a16="http://schemas.microsoft.com/office/drawing/2014/main" val="1852331524"/>
                  </a:ext>
                </a:extLst>
              </a:tr>
              <a:tr h="712255">
                <a:tc>
                  <a:txBody>
                    <a:bodyPr/>
                    <a:lstStyle/>
                    <a:p>
                      <a:r>
                        <a:rPr lang="en-US" dirty="0"/>
                        <a:t>Can handle only spherical shaped clusters</a:t>
                      </a:r>
                      <a:endParaRPr lang="en-IN" dirty="0"/>
                    </a:p>
                  </a:txBody>
                  <a:tcPr/>
                </a:tc>
                <a:tc>
                  <a:txBody>
                    <a:bodyPr/>
                    <a:lstStyle/>
                    <a:p>
                      <a:r>
                        <a:rPr lang="en-US" dirty="0"/>
                        <a:t>Can handle non spherical clusters also</a:t>
                      </a:r>
                      <a:endParaRPr lang="en-IN" dirty="0"/>
                    </a:p>
                  </a:txBody>
                  <a:tcPr/>
                </a:tc>
                <a:extLst>
                  <a:ext uri="{0D108BD9-81ED-4DB2-BD59-A6C34878D82A}">
                    <a16:rowId xmlns:a16="http://schemas.microsoft.com/office/drawing/2014/main" val="3019400253"/>
                  </a:ext>
                </a:extLst>
              </a:tr>
              <a:tr h="636889">
                <a:tc>
                  <a:txBody>
                    <a:bodyPr/>
                    <a:lstStyle/>
                    <a:p>
                      <a:r>
                        <a:rPr lang="en-US" dirty="0"/>
                        <a:t>Can handle only Numeric data</a:t>
                      </a:r>
                      <a:endParaRPr lang="en-IN" dirty="0"/>
                    </a:p>
                  </a:txBody>
                  <a:tcPr/>
                </a:tc>
                <a:tc>
                  <a:txBody>
                    <a:bodyPr/>
                    <a:lstStyle/>
                    <a:p>
                      <a:r>
                        <a:rPr lang="en-US" dirty="0"/>
                        <a:t>Can handle Categorical data also</a:t>
                      </a:r>
                      <a:endParaRPr lang="en-IN" dirty="0"/>
                    </a:p>
                  </a:txBody>
                  <a:tcPr/>
                </a:tc>
                <a:extLst>
                  <a:ext uri="{0D108BD9-81ED-4DB2-BD59-A6C34878D82A}">
                    <a16:rowId xmlns:a16="http://schemas.microsoft.com/office/drawing/2014/main" val="3599279436"/>
                  </a:ext>
                </a:extLst>
              </a:tr>
            </a:tbl>
          </a:graphicData>
        </a:graphic>
      </p:graphicFrame>
    </p:spTree>
    <p:extLst>
      <p:ext uri="{BB962C8B-B14F-4D97-AF65-F5344CB8AC3E}">
        <p14:creationId xmlns:p14="http://schemas.microsoft.com/office/powerpoint/2010/main" val="500308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4795" y="804545"/>
            <a:ext cx="4339590" cy="1049020"/>
          </a:xfrm>
        </p:spPr>
        <p:txBody>
          <a:bodyPr/>
          <a:lstStyle/>
          <a:p>
            <a:r>
              <a:rPr lang="en-US" sz="2000"/>
              <a:t>2) Detection and removal of  global outliers.</a:t>
            </a:r>
          </a:p>
        </p:txBody>
      </p:sp>
      <p:pic>
        <p:nvPicPr>
          <p:cNvPr id="8" name="Content Placeholder 7" descr="Data distributed is normal  (2)"/>
          <p:cNvPicPr>
            <a:picLocks noGrp="1" noChangeAspect="1"/>
          </p:cNvPicPr>
          <p:nvPr>
            <p:ph idx="1"/>
          </p:nvPr>
        </p:nvPicPr>
        <p:blipFill>
          <a:blip r:embed="rId2"/>
          <a:srcRect l="21618" t="2738" r="20792"/>
          <a:stretch>
            <a:fillRect/>
          </a:stretch>
        </p:blipFill>
        <p:spPr>
          <a:xfrm>
            <a:off x="6719570" y="1330325"/>
            <a:ext cx="5213350" cy="4624705"/>
          </a:xfrm>
          <a:prstGeom prst="rect">
            <a:avLst/>
          </a:prstGeom>
        </p:spPr>
      </p:pic>
      <p:pic>
        <p:nvPicPr>
          <p:cNvPr id="9" name="Picture 8"/>
          <p:cNvPicPr>
            <a:picLocks noChangeAspect="1"/>
          </p:cNvPicPr>
          <p:nvPr/>
        </p:nvPicPr>
        <p:blipFill>
          <a:blip r:embed="rId3"/>
          <a:stretch>
            <a:fillRect/>
          </a:stretch>
        </p:blipFill>
        <p:spPr>
          <a:xfrm>
            <a:off x="1295400" y="2162175"/>
            <a:ext cx="4683125" cy="3712845"/>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665"/>
              <a:t>3) Applying kmeans on the data after removing the global outliers.</a:t>
            </a:r>
          </a:p>
        </p:txBody>
      </p:sp>
      <p:pic>
        <p:nvPicPr>
          <p:cNvPr id="4" name="Content Placeholder 3"/>
          <p:cNvPicPr>
            <a:picLocks noGrp="1" noChangeAspect="1"/>
          </p:cNvPicPr>
          <p:nvPr>
            <p:ph idx="1"/>
          </p:nvPr>
        </p:nvPicPr>
        <p:blipFill>
          <a:blip r:embed="rId2"/>
          <a:srcRect t="1980"/>
          <a:stretch>
            <a:fillRect/>
          </a:stretch>
        </p:blipFill>
        <p:spPr>
          <a:xfrm>
            <a:off x="2836545" y="2014220"/>
            <a:ext cx="5892165" cy="388239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 </a:t>
            </a:r>
          </a:p>
        </p:txBody>
      </p:sp>
      <p:pic>
        <p:nvPicPr>
          <p:cNvPr id="12" name="Content Placeholder 11" descr="Data distributed is normal  (1)"/>
          <p:cNvPicPr>
            <a:picLocks noGrp="1" noChangeAspect="1"/>
          </p:cNvPicPr>
          <p:nvPr>
            <p:ph idx="1"/>
          </p:nvPr>
        </p:nvPicPr>
        <p:blipFill>
          <a:blip r:embed="rId2"/>
          <a:srcRect l="33255" r="32724"/>
          <a:stretch>
            <a:fillRect/>
          </a:stretch>
        </p:blipFill>
        <p:spPr>
          <a:xfrm>
            <a:off x="7399655" y="90805"/>
            <a:ext cx="4001770" cy="5959475"/>
          </a:xfrm>
          <a:prstGeom prst="rect">
            <a:avLst/>
          </a:prstGeom>
        </p:spPr>
      </p:pic>
      <p:pic>
        <p:nvPicPr>
          <p:cNvPr id="13" name="Picture 12"/>
          <p:cNvPicPr>
            <a:picLocks noChangeAspect="1"/>
          </p:cNvPicPr>
          <p:nvPr/>
        </p:nvPicPr>
        <p:blipFill>
          <a:blip r:embed="rId3"/>
          <a:stretch>
            <a:fillRect/>
          </a:stretch>
        </p:blipFill>
        <p:spPr>
          <a:xfrm>
            <a:off x="1723390" y="2355850"/>
            <a:ext cx="5084445" cy="3693795"/>
          </a:xfrm>
          <a:prstGeom prst="rect">
            <a:avLst/>
          </a:prstGeom>
        </p:spPr>
      </p:pic>
      <p:sp>
        <p:nvSpPr>
          <p:cNvPr id="14" name="Text Box 13"/>
          <p:cNvSpPr txBox="1"/>
          <p:nvPr/>
        </p:nvSpPr>
        <p:spPr>
          <a:xfrm>
            <a:off x="1833245" y="931545"/>
            <a:ext cx="4704715" cy="1014730"/>
          </a:xfrm>
          <a:prstGeom prst="rect">
            <a:avLst/>
          </a:prstGeom>
          <a:noFill/>
        </p:spPr>
        <p:txBody>
          <a:bodyPr wrap="square" rtlCol="0">
            <a:spAutoFit/>
          </a:bodyPr>
          <a:lstStyle/>
          <a:p>
            <a:r>
              <a:rPr lang="en-US" sz="2000"/>
              <a:t>4) Local outliers detected from each cluster and returned with label as </a:t>
            </a:r>
          </a:p>
          <a:p>
            <a:r>
              <a:rPr lang="en-US" sz="2000"/>
              <a:t>-2 for clarity. </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Advantage of the proposed method</a:t>
            </a:r>
          </a:p>
        </p:txBody>
      </p:sp>
      <p:pic>
        <p:nvPicPr>
          <p:cNvPr id="7" name="image6.png"/>
          <p:cNvPicPr preferRelativeResize="0">
            <a:picLocks noGrp="1" noChangeAspect="1"/>
          </p:cNvPicPr>
          <p:nvPr>
            <p:ph idx="1"/>
          </p:nvPr>
        </p:nvPicPr>
        <p:blipFill>
          <a:blip r:embed="rId2"/>
          <a:srcRect l="-2293" t="1678" r="7306"/>
          <a:stretch>
            <a:fillRect/>
          </a:stretch>
        </p:blipFill>
        <p:spPr>
          <a:xfrm>
            <a:off x="1623060" y="2299335"/>
            <a:ext cx="4976495" cy="3450590"/>
          </a:xfrm>
          <a:prstGeom prst="rect">
            <a:avLst/>
          </a:prstGeom>
        </p:spPr>
      </p:pic>
      <p:sp>
        <p:nvSpPr>
          <p:cNvPr id="100" name="Text Box 99"/>
          <p:cNvSpPr txBox="1"/>
          <p:nvPr/>
        </p:nvSpPr>
        <p:spPr>
          <a:xfrm>
            <a:off x="6836410" y="2376805"/>
            <a:ext cx="4413250" cy="1198880"/>
          </a:xfrm>
          <a:prstGeom prst="rect">
            <a:avLst/>
          </a:prstGeom>
          <a:noFill/>
          <a:ln w="9525">
            <a:noFill/>
          </a:ln>
        </p:spPr>
        <p:txBody>
          <a:bodyPr wrap="square">
            <a:spAutoFit/>
          </a:bodyPr>
          <a:lstStyle/>
          <a:p>
            <a:pPr indent="457200"/>
            <a:r>
              <a:rPr lang="en-US"/>
              <a:t>The scatter plot denotes the data </a:t>
            </a:r>
          </a:p>
          <a:p>
            <a:pPr indent="457200"/>
            <a:r>
              <a:rPr lang="en-US"/>
              <a:t>when there are no outliers and</a:t>
            </a:r>
          </a:p>
          <a:p>
            <a:pPr indent="457200"/>
            <a:r>
              <a:rPr lang="en-US"/>
              <a:t>cluster centers are properly at</a:t>
            </a:r>
          </a:p>
          <a:p>
            <a:pPr indent="457200"/>
            <a:r>
              <a:rPr lang="en-US"/>
              <a:t>centers of the cluster.</a:t>
            </a:r>
          </a:p>
        </p:txBody>
      </p:sp>
      <p:sp>
        <p:nvSpPr>
          <p:cNvPr id="4" name="Text Box 3"/>
          <p:cNvSpPr txBox="1"/>
          <p:nvPr/>
        </p:nvSpPr>
        <p:spPr>
          <a:xfrm>
            <a:off x="7376795" y="3691890"/>
            <a:ext cx="3501390" cy="1753235"/>
          </a:xfrm>
          <a:prstGeom prst="rect">
            <a:avLst/>
          </a:prstGeom>
          <a:noFill/>
          <a:ln w="9525">
            <a:noFill/>
          </a:ln>
        </p:spPr>
        <p:txBody>
          <a:bodyPr wrap="square">
            <a:spAutoFit/>
          </a:bodyPr>
          <a:lstStyle/>
          <a:p>
            <a:pPr marL="0" indent="0"/>
            <a:r>
              <a:rPr lang="en-US" b="0">
                <a:latin typeface="Arial" panose="020B0604020202020204" pitchFamily="34" charset="0"/>
              </a:rPr>
              <a:t>The addition of outliers to the data causes the cluster centers to shift, leading to a situation where data points might end up being assigned to the wrong cluster</a:t>
            </a:r>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  </a:t>
            </a:r>
          </a:p>
        </p:txBody>
      </p:sp>
      <p:sp>
        <p:nvSpPr>
          <p:cNvPr id="11" name="Text Box 10"/>
          <p:cNvSpPr txBox="1"/>
          <p:nvPr/>
        </p:nvSpPr>
        <p:spPr>
          <a:xfrm>
            <a:off x="438785" y="295275"/>
            <a:ext cx="5657850" cy="922020"/>
          </a:xfrm>
          <a:prstGeom prst="rect">
            <a:avLst/>
          </a:prstGeom>
          <a:noFill/>
        </p:spPr>
        <p:txBody>
          <a:bodyPr wrap="square" rtlCol="0" anchor="t">
            <a:spAutoFit/>
          </a:bodyPr>
          <a:lstStyle/>
          <a:p>
            <a:r>
              <a:rPr lang="en-US" b="1"/>
              <a:t>These two points should belong to the green</a:t>
            </a:r>
          </a:p>
          <a:p>
            <a:r>
              <a:rPr lang="en-US" b="1"/>
              <a:t>cluster and not in purple but due to outliers they are incorrectly classified.</a:t>
            </a:r>
          </a:p>
        </p:txBody>
      </p:sp>
      <p:sp>
        <p:nvSpPr>
          <p:cNvPr id="12" name="Text Box 11"/>
          <p:cNvSpPr txBox="1"/>
          <p:nvPr/>
        </p:nvSpPr>
        <p:spPr>
          <a:xfrm>
            <a:off x="6377305" y="295275"/>
            <a:ext cx="5045710" cy="645160"/>
          </a:xfrm>
          <a:prstGeom prst="rect">
            <a:avLst/>
          </a:prstGeom>
          <a:noFill/>
        </p:spPr>
        <p:txBody>
          <a:bodyPr wrap="square" rtlCol="0" anchor="t">
            <a:spAutoFit/>
          </a:bodyPr>
          <a:lstStyle/>
          <a:p>
            <a:r>
              <a:rPr lang="en-US" b="1"/>
              <a:t>These two points are correctly classified after detecting and removing the outliers</a:t>
            </a:r>
            <a:r>
              <a:rPr lang="en-US"/>
              <a:t>.</a:t>
            </a:r>
          </a:p>
        </p:txBody>
      </p:sp>
      <p:pic>
        <p:nvPicPr>
          <p:cNvPr id="13" name="Content Placeholder 3"/>
          <p:cNvPicPr>
            <a:picLocks noChangeAspect="1"/>
          </p:cNvPicPr>
          <p:nvPr/>
        </p:nvPicPr>
        <p:blipFill>
          <a:blip r:embed="rId2"/>
          <a:stretch>
            <a:fillRect/>
          </a:stretch>
        </p:blipFill>
        <p:spPr>
          <a:xfrm>
            <a:off x="574675" y="1522730"/>
            <a:ext cx="5133975" cy="4191000"/>
          </a:xfrm>
          <a:prstGeom prst="rect">
            <a:avLst/>
          </a:prstGeom>
        </p:spPr>
      </p:pic>
      <p:sp>
        <p:nvSpPr>
          <p:cNvPr id="14" name="Content Placeholder 13"/>
          <p:cNvSpPr>
            <a:spLocks noGrp="1"/>
          </p:cNvSpPr>
          <p:nvPr>
            <p:ph idx="1"/>
          </p:nvPr>
        </p:nvSpPr>
        <p:spPr>
          <a:xfrm>
            <a:off x="1534795" y="2015490"/>
            <a:ext cx="5042535" cy="3450590"/>
          </a:xfrm>
        </p:spPr>
        <p:txBody>
          <a:bodyPr/>
          <a:lstStyle/>
          <a:p>
            <a:endParaRPr lang="en-US"/>
          </a:p>
          <a:p>
            <a:r>
              <a:rPr lang="en-US"/>
              <a:t>  </a:t>
            </a:r>
          </a:p>
        </p:txBody>
      </p:sp>
      <p:pic>
        <p:nvPicPr>
          <p:cNvPr id="15" name="Picture 14"/>
          <p:cNvPicPr>
            <a:picLocks noChangeAspect="1"/>
          </p:cNvPicPr>
          <p:nvPr/>
        </p:nvPicPr>
        <p:blipFill>
          <a:blip r:embed="rId3"/>
          <a:stretch>
            <a:fillRect/>
          </a:stretch>
        </p:blipFill>
        <p:spPr>
          <a:xfrm>
            <a:off x="6341110" y="1522095"/>
            <a:ext cx="5041900" cy="4191635"/>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4696" y="607034"/>
            <a:ext cx="9520158" cy="1049235"/>
          </a:xfrm>
        </p:spPr>
        <p:txBody>
          <a:bodyPr/>
          <a:lstStyle/>
          <a:p>
            <a:r>
              <a:rPr lang="en-US">
                <a:sym typeface="+mn-ea"/>
              </a:rPr>
              <a:t>Evaluation of clustering quality?</a:t>
            </a:r>
            <a:endParaRPr lang="en-US"/>
          </a:p>
        </p:txBody>
      </p:sp>
      <p:pic>
        <p:nvPicPr>
          <p:cNvPr id="17" name="image1.png"/>
          <p:cNvPicPr preferRelativeResize="0">
            <a:picLocks noGrp="1" noChangeAspect="1"/>
          </p:cNvPicPr>
          <p:nvPr>
            <p:ph idx="1"/>
          </p:nvPr>
        </p:nvPicPr>
        <p:blipFill>
          <a:blip r:embed="rId2"/>
          <a:srcRect/>
          <a:stretch>
            <a:fillRect/>
          </a:stretch>
        </p:blipFill>
        <p:spPr>
          <a:xfrm>
            <a:off x="1386840" y="1925955"/>
            <a:ext cx="7441565" cy="4030980"/>
          </a:xfrm>
          <a:prstGeom prst="rect">
            <a:avLst/>
          </a:prstGeom>
        </p:spPr>
      </p:pic>
      <p:sp>
        <p:nvSpPr>
          <p:cNvPr id="6" name="Text Box 5"/>
          <p:cNvSpPr txBox="1"/>
          <p:nvPr/>
        </p:nvSpPr>
        <p:spPr>
          <a:xfrm>
            <a:off x="8970645" y="2955290"/>
            <a:ext cx="3272155" cy="645160"/>
          </a:xfrm>
          <a:prstGeom prst="rect">
            <a:avLst/>
          </a:prstGeom>
          <a:noFill/>
        </p:spPr>
        <p:txBody>
          <a:bodyPr wrap="none" rtlCol="0">
            <a:spAutoFit/>
          </a:bodyPr>
          <a:lstStyle/>
          <a:p>
            <a:r>
              <a:rPr lang="en-US"/>
              <a:t>The fig shows the silhouette </a:t>
            </a:r>
          </a:p>
          <a:p>
            <a:r>
              <a:rPr lang="en-US"/>
              <a:t>coefficient for point (i).  </a:t>
            </a:r>
          </a:p>
        </p:txBody>
      </p:sp>
      <p:sp>
        <p:nvSpPr>
          <p:cNvPr id="7" name="Text Box 6"/>
          <p:cNvSpPr txBox="1"/>
          <p:nvPr/>
        </p:nvSpPr>
        <p:spPr>
          <a:xfrm>
            <a:off x="8970645" y="3717925"/>
            <a:ext cx="3197860" cy="922020"/>
          </a:xfrm>
          <a:prstGeom prst="rect">
            <a:avLst/>
          </a:prstGeom>
          <a:noFill/>
        </p:spPr>
        <p:txBody>
          <a:bodyPr wrap="none" rtlCol="0">
            <a:spAutoFit/>
          </a:bodyPr>
          <a:lstStyle/>
          <a:p>
            <a:r>
              <a:rPr lang="en-US"/>
              <a:t>The mean of silhouette </a:t>
            </a:r>
          </a:p>
          <a:p>
            <a:r>
              <a:rPr lang="en-US"/>
              <a:t>coefficient of all data points</a:t>
            </a:r>
          </a:p>
          <a:p>
            <a:r>
              <a:rPr lang="en-US"/>
              <a:t>is called Silhouette Score.</a:t>
            </a:r>
          </a:p>
        </p:txBody>
      </p:sp>
      <p:sp>
        <p:nvSpPr>
          <p:cNvPr id="8" name="Text Box 7"/>
          <p:cNvSpPr txBox="1"/>
          <p:nvPr/>
        </p:nvSpPr>
        <p:spPr>
          <a:xfrm>
            <a:off x="8970645" y="2192655"/>
            <a:ext cx="1934845" cy="645160"/>
          </a:xfrm>
          <a:prstGeom prst="rect">
            <a:avLst/>
          </a:prstGeom>
          <a:noFill/>
        </p:spPr>
        <p:txBody>
          <a:bodyPr wrap="none" rtlCol="0">
            <a:spAutoFit/>
          </a:bodyPr>
          <a:lstStyle/>
          <a:p>
            <a:r>
              <a:rPr lang="en-US"/>
              <a:t>a(i) = cohesion</a:t>
            </a:r>
          </a:p>
          <a:p>
            <a:r>
              <a:rPr lang="en-US"/>
              <a:t>b(i) = separation</a:t>
            </a:r>
          </a:p>
        </p:txBody>
      </p:sp>
      <p:sp>
        <p:nvSpPr>
          <p:cNvPr id="9" name="Text Box 8"/>
          <p:cNvSpPr txBox="1"/>
          <p:nvPr/>
        </p:nvSpPr>
        <p:spPr>
          <a:xfrm>
            <a:off x="8970645" y="4757420"/>
            <a:ext cx="2904490" cy="1198880"/>
          </a:xfrm>
          <a:prstGeom prst="rect">
            <a:avLst/>
          </a:prstGeom>
          <a:noFill/>
        </p:spPr>
        <p:txBody>
          <a:bodyPr wrap="square" rtlCol="0">
            <a:spAutoFit/>
          </a:bodyPr>
          <a:lstStyle/>
          <a:p>
            <a:pPr algn="l"/>
            <a:r>
              <a:rPr lang="en-US"/>
              <a:t>A silhouette score of 0.5 or higher is considered to indicate a reasonably good clustering. </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Results</a:t>
            </a:r>
          </a:p>
        </p:txBody>
      </p:sp>
      <p:sp>
        <p:nvSpPr>
          <p:cNvPr id="3" name="Content Placeholder 2"/>
          <p:cNvSpPr>
            <a:spLocks noGrp="1"/>
          </p:cNvSpPr>
          <p:nvPr>
            <p:ph idx="1"/>
          </p:nvPr>
        </p:nvSpPr>
        <p:spPr/>
        <p:txBody>
          <a:bodyPr/>
          <a:lstStyle/>
          <a:p>
            <a:pPr marL="0" indent="0">
              <a:buNone/>
            </a:pPr>
            <a:r>
              <a:rPr lang="en-US"/>
              <a:t>					Silhouette Score</a:t>
            </a:r>
          </a:p>
        </p:txBody>
      </p:sp>
      <p:graphicFrame>
        <p:nvGraphicFramePr>
          <p:cNvPr id="4" name="Table 3"/>
          <p:cNvGraphicFramePr/>
          <p:nvPr/>
        </p:nvGraphicFramePr>
        <p:xfrm>
          <a:off x="1614170" y="2545080"/>
          <a:ext cx="8371205" cy="2382520"/>
        </p:xfrm>
        <a:graphic>
          <a:graphicData uri="http://schemas.openxmlformats.org/drawingml/2006/table">
            <a:tbl>
              <a:tblPr firstRow="1" bandRow="1">
                <a:tableStyleId>{5940675A-B579-460E-94D1-54222C63F5DA}</a:tableStyleId>
              </a:tblPr>
              <a:tblGrid>
                <a:gridCol w="2790825">
                  <a:extLst>
                    <a:ext uri="{9D8B030D-6E8A-4147-A177-3AD203B41FA5}">
                      <a16:colId xmlns:a16="http://schemas.microsoft.com/office/drawing/2014/main" val="20000"/>
                    </a:ext>
                  </a:extLst>
                </a:gridCol>
                <a:gridCol w="2789555">
                  <a:extLst>
                    <a:ext uri="{9D8B030D-6E8A-4147-A177-3AD203B41FA5}">
                      <a16:colId xmlns:a16="http://schemas.microsoft.com/office/drawing/2014/main" val="20001"/>
                    </a:ext>
                  </a:extLst>
                </a:gridCol>
                <a:gridCol w="2790825">
                  <a:extLst>
                    <a:ext uri="{9D8B030D-6E8A-4147-A177-3AD203B41FA5}">
                      <a16:colId xmlns:a16="http://schemas.microsoft.com/office/drawing/2014/main" val="20002"/>
                    </a:ext>
                  </a:extLst>
                </a:gridCol>
              </a:tblGrid>
              <a:tr h="595630">
                <a:tc>
                  <a:txBody>
                    <a:bodyPr/>
                    <a:lstStyle/>
                    <a:p>
                      <a:pPr indent="0">
                        <a:buNone/>
                      </a:pPr>
                      <a:r>
                        <a:rPr lang="en-US" sz="1800" b="0">
                          <a:latin typeface="Arial" panose="020B0604020202020204" pitchFamily="34" charset="0"/>
                          <a:cs typeface="Arial" panose="020B0604020202020204" pitchFamily="34" charset="0"/>
                        </a:rPr>
                        <a:t>Dataset</a:t>
                      </a:r>
                      <a:endParaRPr lang="en-US" sz="1800" b="0">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Arial" panose="020B0604020202020204" pitchFamily="34" charset="0"/>
                          <a:cs typeface="Arial" panose="020B0604020202020204" pitchFamily="34" charset="0"/>
                        </a:rPr>
                        <a:t>Traditional Kmeans</a:t>
                      </a:r>
                      <a:endParaRPr lang="en-US" sz="1800" b="0">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Arial" panose="020B0604020202020204" pitchFamily="34" charset="0"/>
                          <a:cs typeface="Arial" panose="020B0604020202020204" pitchFamily="34" charset="0"/>
                        </a:rPr>
                        <a:t>Modified Kmeans</a:t>
                      </a:r>
                      <a:endParaRPr lang="en-US" sz="1800" b="0">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95630">
                <a:tc>
                  <a:txBody>
                    <a:bodyPr/>
                    <a:lstStyle/>
                    <a:p>
                      <a:pPr indent="0">
                        <a:buNone/>
                      </a:pPr>
                      <a:r>
                        <a:rPr lang="en-US" sz="1800" b="0">
                          <a:latin typeface="Arial" panose="020B0604020202020204" pitchFamily="34" charset="0"/>
                          <a:cs typeface="Arial" panose="020B0604020202020204" pitchFamily="34" charset="0"/>
                        </a:rPr>
                        <a:t>Housing</a:t>
                      </a:r>
                      <a:endParaRPr lang="en-US" sz="1800" b="0">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highlight>
                            <a:srgbClr val="FFFFFF"/>
                          </a:highlight>
                          <a:latin typeface="Arial" panose="020B0604020202020204" pitchFamily="34" charset="0"/>
                          <a:cs typeface="Arial" panose="020B0604020202020204" pitchFamily="34" charset="0"/>
                        </a:rPr>
                        <a:t>0.525246591925985</a:t>
                      </a:r>
                      <a:endParaRPr lang="en-US" sz="1800" b="0">
                        <a:highlight>
                          <a:srgbClr val="FFFFFF"/>
                        </a:highlight>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highlight>
                            <a:srgbClr val="FFFFFF"/>
                          </a:highlight>
                          <a:latin typeface="Arial" panose="020B0604020202020204" pitchFamily="34" charset="0"/>
                          <a:cs typeface="Arial" panose="020B0604020202020204" pitchFamily="34" charset="0"/>
                        </a:rPr>
                        <a:t>0.595921087660535</a:t>
                      </a:r>
                      <a:endParaRPr lang="en-US" sz="1800" b="0">
                        <a:highlight>
                          <a:srgbClr val="FFFFFF"/>
                        </a:highlight>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95630">
                <a:tc>
                  <a:txBody>
                    <a:bodyPr/>
                    <a:lstStyle/>
                    <a:p>
                      <a:pPr indent="0">
                        <a:buNone/>
                      </a:pPr>
                      <a:r>
                        <a:rPr lang="en-US" sz="1800" b="0">
                          <a:latin typeface="Arial" panose="020B0604020202020204" pitchFamily="34" charset="0"/>
                          <a:cs typeface="Arial" panose="020B0604020202020204" pitchFamily="34" charset="0"/>
                        </a:rPr>
                        <a:t>Weather</a:t>
                      </a:r>
                      <a:endParaRPr lang="en-US" sz="1800" b="0">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highlight>
                            <a:srgbClr val="FFFFFF"/>
                          </a:highlight>
                          <a:latin typeface="Arial" panose="020B0604020202020204" pitchFamily="34" charset="0"/>
                          <a:cs typeface="Arial" panose="020B0604020202020204" pitchFamily="34" charset="0"/>
                        </a:rPr>
                        <a:t>0.4387507526721906</a:t>
                      </a:r>
                      <a:endParaRPr lang="en-US" sz="1800" b="0">
                        <a:highlight>
                          <a:srgbClr val="FFFFFF"/>
                        </a:highlight>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highlight>
                            <a:srgbClr val="FFFFFF"/>
                          </a:highlight>
                          <a:latin typeface="Arial" panose="020B0604020202020204" pitchFamily="34" charset="0"/>
                          <a:cs typeface="Arial" panose="020B0604020202020204" pitchFamily="34" charset="0"/>
                        </a:rPr>
                        <a:t>0.5241505737320484</a:t>
                      </a:r>
                      <a:endParaRPr lang="en-US" sz="1800" b="0">
                        <a:highlight>
                          <a:srgbClr val="FFFFFF"/>
                        </a:highlight>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95630">
                <a:tc>
                  <a:txBody>
                    <a:bodyPr/>
                    <a:lstStyle/>
                    <a:p>
                      <a:pPr indent="0">
                        <a:buNone/>
                      </a:pPr>
                      <a:r>
                        <a:rPr lang="en-US" sz="1800" b="0">
                          <a:latin typeface="Arial" panose="020B0604020202020204" pitchFamily="34" charset="0"/>
                          <a:cs typeface="Arial" panose="020B0604020202020204" pitchFamily="34" charset="0"/>
                        </a:rPr>
                        <a:t>Iris</a:t>
                      </a:r>
                      <a:endParaRPr lang="en-US" sz="1800" b="0">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highlight>
                            <a:srgbClr val="FFFFFF"/>
                          </a:highlight>
                          <a:latin typeface="Arial" panose="020B0604020202020204" pitchFamily="34" charset="0"/>
                          <a:cs typeface="Arial" panose="020B0604020202020204" pitchFamily="34" charset="0"/>
                        </a:rPr>
                        <a:t>0.5528190123564102</a:t>
                      </a:r>
                      <a:endParaRPr lang="en-US" sz="1800" b="0">
                        <a:highlight>
                          <a:srgbClr val="FFFFFF"/>
                        </a:highlight>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highlight>
                            <a:srgbClr val="FFFFFF"/>
                          </a:highlight>
                          <a:latin typeface="Arial" panose="020B0604020202020204" pitchFamily="34" charset="0"/>
                          <a:cs typeface="Arial" panose="020B0604020202020204" pitchFamily="34" charset="0"/>
                        </a:rPr>
                        <a:t>0.5871637194063823</a:t>
                      </a:r>
                      <a:endParaRPr lang="en-US" sz="1800" b="0">
                        <a:highlight>
                          <a:srgbClr val="FFFFFF"/>
                        </a:highlight>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graphicFrame>
        <p:nvGraphicFramePr>
          <p:cNvPr id="5" name="Table 4"/>
          <p:cNvGraphicFramePr/>
          <p:nvPr/>
        </p:nvGraphicFramePr>
        <p:xfrm>
          <a:off x="1614170" y="4927600"/>
          <a:ext cx="8371205" cy="538480"/>
        </p:xfrm>
        <a:graphic>
          <a:graphicData uri="http://schemas.openxmlformats.org/drawingml/2006/table">
            <a:tbl>
              <a:tblPr firstRow="1" bandRow="1">
                <a:tableStyleId>{5940675A-B579-460E-94D1-54222C63F5DA}</a:tableStyleId>
              </a:tblPr>
              <a:tblGrid>
                <a:gridCol w="2787015">
                  <a:extLst>
                    <a:ext uri="{9D8B030D-6E8A-4147-A177-3AD203B41FA5}">
                      <a16:colId xmlns:a16="http://schemas.microsoft.com/office/drawing/2014/main" val="20000"/>
                    </a:ext>
                  </a:extLst>
                </a:gridCol>
                <a:gridCol w="2797810">
                  <a:extLst>
                    <a:ext uri="{9D8B030D-6E8A-4147-A177-3AD203B41FA5}">
                      <a16:colId xmlns:a16="http://schemas.microsoft.com/office/drawing/2014/main" val="20001"/>
                    </a:ext>
                  </a:extLst>
                </a:gridCol>
                <a:gridCol w="2786380">
                  <a:extLst>
                    <a:ext uri="{9D8B030D-6E8A-4147-A177-3AD203B41FA5}">
                      <a16:colId xmlns:a16="http://schemas.microsoft.com/office/drawing/2014/main" val="20002"/>
                    </a:ext>
                  </a:extLst>
                </a:gridCol>
              </a:tblGrid>
              <a:tr h="538480">
                <a:tc>
                  <a:txBody>
                    <a:bodyPr/>
                    <a:lstStyle/>
                    <a:p>
                      <a:pPr indent="0">
                        <a:buNone/>
                      </a:pPr>
                      <a:r>
                        <a:rPr lang="en-US" sz="1800" b="0">
                          <a:latin typeface="Arial" panose="020B0604020202020204" pitchFamily="34" charset="0"/>
                          <a:cs typeface="Arial" panose="020B0604020202020204" pitchFamily="34" charset="0"/>
                        </a:rPr>
                        <a:t>Wine</a:t>
                      </a:r>
                      <a:endParaRPr lang="en-US" sz="1800" b="0">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highlight>
                            <a:srgbClr val="FFFFFF"/>
                          </a:highlight>
                          <a:latin typeface="Arial" panose="020B0604020202020204" pitchFamily="34" charset="0"/>
                          <a:cs typeface="Arial" panose="020B0604020202020204" pitchFamily="34" charset="0"/>
                        </a:rPr>
                        <a:t>0.5209776312110992</a:t>
                      </a:r>
                      <a:endParaRPr lang="en-US" sz="1800" b="0">
                        <a:highlight>
                          <a:srgbClr val="FFFFFF"/>
                        </a:highlight>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highlight>
                            <a:srgbClr val="FFFFFF"/>
                          </a:highlight>
                          <a:latin typeface="Arial" panose="020B0604020202020204" pitchFamily="34" charset="0"/>
                          <a:cs typeface="Arial" panose="020B0604020202020204" pitchFamily="34" charset="0"/>
                        </a:rPr>
                        <a:t>0.5955713447901099</a:t>
                      </a:r>
                      <a:endParaRPr lang="en-US" sz="1800" b="0">
                        <a:highlight>
                          <a:srgbClr val="FFFFFF"/>
                        </a:highlight>
                        <a:latin typeface="Arial" panose="020B0604020202020204" pitchFamily="34" charset="0"/>
                        <a:ea typeface="Arial" panose="020B0604020202020204" pitchFamily="34" charset="0"/>
                        <a:cs typeface="Arial" panose="020B0604020202020204" pitchFamily="34" charset="0"/>
                      </a:endParaRPr>
                    </a:p>
                  </a:txBody>
                  <a:tcPr marL="63500" marR="63500" marT="63500" marB="6350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4696" y="631799"/>
            <a:ext cx="9520158" cy="1049235"/>
          </a:xfrm>
        </p:spPr>
        <p:txBody>
          <a:bodyPr/>
          <a:lstStyle/>
          <a:p>
            <a:r>
              <a:rPr lang="en-US"/>
              <a:t>Limitation</a:t>
            </a:r>
          </a:p>
        </p:txBody>
      </p:sp>
      <p:sp>
        <p:nvSpPr>
          <p:cNvPr id="3" name="Content Placeholder 2"/>
          <p:cNvSpPr>
            <a:spLocks noGrp="1"/>
          </p:cNvSpPr>
          <p:nvPr>
            <p:ph idx="1"/>
          </p:nvPr>
        </p:nvSpPr>
        <p:spPr>
          <a:xfrm>
            <a:off x="1534795" y="1951990"/>
            <a:ext cx="4500245" cy="3763010"/>
          </a:xfrm>
        </p:spPr>
        <p:txBody>
          <a:bodyPr>
            <a:normAutofit/>
          </a:bodyPr>
          <a:lstStyle/>
          <a:p>
            <a:r>
              <a:rPr lang="en-US"/>
              <a:t> The approach encounters difficulties when clustering data characterized by varying cluster densities.</a:t>
            </a:r>
          </a:p>
          <a:p>
            <a:r>
              <a:rPr lang="en-US"/>
              <a:t>However, despite this, the approach remains valuable for effectively identifying outliers within the dataset, particularly through the utilization of isolation forests.</a:t>
            </a:r>
          </a:p>
          <a:p>
            <a:endParaRPr lang="en-US"/>
          </a:p>
          <a:p>
            <a:pPr marL="0" indent="0">
              <a:buNone/>
            </a:pPr>
            <a:endParaRPr lang="en-US"/>
          </a:p>
        </p:txBody>
      </p:sp>
      <p:pic>
        <p:nvPicPr>
          <p:cNvPr id="15" name="image19.png"/>
          <p:cNvPicPr preferRelativeResize="0"/>
          <p:nvPr/>
        </p:nvPicPr>
        <p:blipFill>
          <a:blip r:embed="rId2"/>
          <a:srcRect/>
          <a:stretch>
            <a:fillRect/>
          </a:stretch>
        </p:blipFill>
        <p:spPr>
          <a:xfrm>
            <a:off x="6802755" y="1415415"/>
            <a:ext cx="4943475" cy="430022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 </a:t>
            </a:r>
          </a:p>
        </p:txBody>
      </p:sp>
      <p:sp>
        <p:nvSpPr>
          <p:cNvPr id="3" name="Content Placeholder 2"/>
          <p:cNvSpPr>
            <a:spLocks noGrp="1"/>
          </p:cNvSpPr>
          <p:nvPr>
            <p:ph idx="1"/>
          </p:nvPr>
        </p:nvSpPr>
        <p:spPr/>
        <p:txBody>
          <a:bodyPr/>
          <a:lstStyle/>
          <a:p>
            <a:pPr marL="0" indent="0">
              <a:buNone/>
            </a:pPr>
            <a:r>
              <a:rPr lang="en-US"/>
              <a:t>   </a:t>
            </a:r>
          </a:p>
        </p:txBody>
      </p:sp>
      <p:pic>
        <p:nvPicPr>
          <p:cNvPr id="12" name="image18.png"/>
          <p:cNvPicPr preferRelativeResize="0"/>
          <p:nvPr/>
        </p:nvPicPr>
        <p:blipFill>
          <a:blip r:embed="rId2"/>
          <a:srcRect/>
          <a:stretch>
            <a:fillRect/>
          </a:stretch>
        </p:blipFill>
        <p:spPr>
          <a:xfrm>
            <a:off x="6299200" y="1401445"/>
            <a:ext cx="5533390" cy="4412615"/>
          </a:xfrm>
          <a:prstGeom prst="rect">
            <a:avLst/>
          </a:prstGeom>
        </p:spPr>
      </p:pic>
      <p:sp>
        <p:nvSpPr>
          <p:cNvPr id="4" name="Text Box 3"/>
          <p:cNvSpPr txBox="1"/>
          <p:nvPr/>
        </p:nvSpPr>
        <p:spPr>
          <a:xfrm>
            <a:off x="1818005" y="2306320"/>
            <a:ext cx="3556635" cy="2245360"/>
          </a:xfrm>
          <a:prstGeom prst="rect">
            <a:avLst/>
          </a:prstGeom>
          <a:noFill/>
        </p:spPr>
        <p:txBody>
          <a:bodyPr wrap="square" rtlCol="0" anchor="t">
            <a:spAutoFit/>
          </a:bodyPr>
          <a:lstStyle/>
          <a:p>
            <a:pPr marL="0" indent="0"/>
            <a:r>
              <a:rPr lang="en-US" sz="2000">
                <a:latin typeface="Arial" panose="020B0604020202020204" pitchFamily="34" charset="0"/>
                <a:sym typeface="+mn-ea"/>
              </a:rPr>
              <a:t>The clusters formed  are not appropriate and the centers of clusters are not in place due to varying density though it can be visualised that global outliers are correctly detected.</a:t>
            </a:r>
            <a:endParaRPr lang="en-US" sz="200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Future Enhancements</a:t>
            </a:r>
          </a:p>
        </p:txBody>
      </p:sp>
      <p:sp>
        <p:nvSpPr>
          <p:cNvPr id="3" name="Content Placeholder 2"/>
          <p:cNvSpPr>
            <a:spLocks noGrp="1"/>
          </p:cNvSpPr>
          <p:nvPr>
            <p:ph idx="1"/>
          </p:nvPr>
        </p:nvSpPr>
        <p:spPr>
          <a:xfrm>
            <a:off x="1534795" y="2015490"/>
            <a:ext cx="9519920" cy="3733800"/>
          </a:xfrm>
        </p:spPr>
        <p:txBody>
          <a:bodyPr/>
          <a:lstStyle/>
          <a:p>
            <a:r>
              <a:rPr lang="en-US" sz="2200"/>
              <a:t>Integration of Deep Learning Techniques : Explore the integration of deep learning models for outlier detection and clustering.</a:t>
            </a:r>
          </a:p>
          <a:p>
            <a:r>
              <a:rPr lang="en-US" sz="2200"/>
              <a:t>Dynamic Contamination Rate Adaptation: Develop algorithms that dynamically adapt the contamination rate based on the characteristics of the data.</a:t>
            </a:r>
          </a:p>
          <a:p>
            <a:r>
              <a:rPr lang="en-US" sz="2200"/>
              <a:t>Ensemble Methods : Combining multiple outlier detection algorithms or clustering algorithms.</a:t>
            </a:r>
          </a:p>
          <a:p>
            <a:r>
              <a:rPr lang="en-US" sz="2200"/>
              <a:t>Interactive Visualizations : Develop interactive visualization tools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61640-1DB6-321D-AC0A-A022DF46701A}"/>
              </a:ext>
            </a:extLst>
          </p:cNvPr>
          <p:cNvSpPr>
            <a:spLocks noGrp="1"/>
          </p:cNvSpPr>
          <p:nvPr>
            <p:ph type="title"/>
          </p:nvPr>
        </p:nvSpPr>
        <p:spPr/>
        <p:txBody>
          <a:bodyPr/>
          <a:lstStyle/>
          <a:p>
            <a:r>
              <a:rPr lang="en-US" dirty="0"/>
              <a:t>Main Objectives </a:t>
            </a:r>
            <a:endParaRPr lang="en-IN" dirty="0"/>
          </a:p>
        </p:txBody>
      </p:sp>
      <p:sp>
        <p:nvSpPr>
          <p:cNvPr id="3" name="Content Placeholder 2">
            <a:extLst>
              <a:ext uri="{FF2B5EF4-FFF2-40B4-BE49-F238E27FC236}">
                <a16:creationId xmlns:a16="http://schemas.microsoft.com/office/drawing/2014/main" id="{1A360E37-9724-0D56-B796-E6CAB8FD05CF}"/>
              </a:ext>
            </a:extLst>
          </p:cNvPr>
          <p:cNvSpPr>
            <a:spLocks noGrp="1"/>
          </p:cNvSpPr>
          <p:nvPr>
            <p:ph idx="1"/>
          </p:nvPr>
        </p:nvSpPr>
        <p:spPr/>
        <p:txBody>
          <a:bodyPr>
            <a:normAutofit/>
          </a:bodyPr>
          <a:lstStyle/>
          <a:p>
            <a:r>
              <a:rPr lang="en-US" dirty="0"/>
              <a:t>Research Work </a:t>
            </a:r>
          </a:p>
          <a:p>
            <a:pPr marL="457200" indent="-457200">
              <a:buFont typeface="+mj-lt"/>
              <a:buAutoNum type="arabicPeriod"/>
            </a:pPr>
            <a:r>
              <a:rPr lang="en-US" dirty="0"/>
              <a:t>Rectification of Drawbacks of K-Means algorithm</a:t>
            </a:r>
          </a:p>
          <a:p>
            <a:pPr marL="800100" lvl="1" indent="-342900">
              <a:buFont typeface="+mj-lt"/>
              <a:buAutoNum type="arabicPeriod"/>
            </a:pPr>
            <a:r>
              <a:rPr lang="en-US" dirty="0"/>
              <a:t> Global Outlier Detection</a:t>
            </a:r>
          </a:p>
          <a:p>
            <a:pPr marL="800100" lvl="1" indent="-342900">
              <a:buFont typeface="+mj-lt"/>
              <a:buAutoNum type="arabicPeriod"/>
            </a:pPr>
            <a:r>
              <a:rPr lang="en-US" dirty="0"/>
              <a:t>Local Outlier Detection ( If possible)</a:t>
            </a:r>
          </a:p>
          <a:p>
            <a:pPr marL="800100" lvl="1" indent="-342900">
              <a:buFont typeface="+mj-lt"/>
              <a:buAutoNum type="arabicPeriod"/>
            </a:pPr>
            <a:r>
              <a:rPr lang="en-US" dirty="0"/>
              <a:t>Identification of Arbitrary shaped cluster</a:t>
            </a:r>
          </a:p>
          <a:p>
            <a:pPr marL="342900" indent="-342900">
              <a:buFont typeface="+mj-lt"/>
              <a:buAutoNum type="arabicPeriod"/>
            </a:pPr>
            <a:r>
              <a:rPr lang="en-US" dirty="0"/>
              <a:t>Selection between K-Means and K-Medoid clustering algorithm</a:t>
            </a:r>
          </a:p>
          <a:p>
            <a:pPr marL="342900" indent="-342900">
              <a:buFont typeface="+mj-lt"/>
              <a:buAutoNum type="arabicPeriod"/>
            </a:pPr>
            <a:r>
              <a:rPr lang="en-US" dirty="0"/>
              <a:t>Analyze the density effect i.e. Sparse cluster and Dense cluster on outliers</a:t>
            </a:r>
          </a:p>
        </p:txBody>
      </p:sp>
    </p:spTree>
    <p:extLst>
      <p:ext uri="{BB962C8B-B14F-4D97-AF65-F5344CB8AC3E}">
        <p14:creationId xmlns:p14="http://schemas.microsoft.com/office/powerpoint/2010/main" val="35926461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61640-1DB6-321D-AC0A-A022DF46701A}"/>
              </a:ext>
            </a:extLst>
          </p:cNvPr>
          <p:cNvSpPr>
            <a:spLocks noGrp="1"/>
          </p:cNvSpPr>
          <p:nvPr>
            <p:ph type="title"/>
          </p:nvPr>
        </p:nvSpPr>
        <p:spPr/>
        <p:txBody>
          <a:bodyPr/>
          <a:lstStyle/>
          <a:p>
            <a:r>
              <a:rPr lang="en-US" dirty="0"/>
              <a:t>Tools and Technologies Used</a:t>
            </a:r>
            <a:endParaRPr lang="en-IN" dirty="0"/>
          </a:p>
        </p:txBody>
      </p:sp>
      <p:sp>
        <p:nvSpPr>
          <p:cNvPr id="3" name="Content Placeholder 2">
            <a:extLst>
              <a:ext uri="{FF2B5EF4-FFF2-40B4-BE49-F238E27FC236}">
                <a16:creationId xmlns:a16="http://schemas.microsoft.com/office/drawing/2014/main" id="{1A360E37-9724-0D56-B796-E6CAB8FD05CF}"/>
              </a:ext>
            </a:extLst>
          </p:cNvPr>
          <p:cNvSpPr>
            <a:spLocks noGrp="1"/>
          </p:cNvSpPr>
          <p:nvPr>
            <p:ph idx="1"/>
          </p:nvPr>
        </p:nvSpPr>
        <p:spPr>
          <a:xfrm>
            <a:off x="1534696" y="2015732"/>
            <a:ext cx="9520158" cy="4110748"/>
          </a:xfrm>
        </p:spPr>
        <p:txBody>
          <a:bodyPr>
            <a:normAutofit/>
          </a:bodyPr>
          <a:lstStyle/>
          <a:p>
            <a:pPr marL="228600">
              <a:lnSpc>
                <a:spcPct val="107000"/>
              </a:lnSpc>
              <a:spcAft>
                <a:spcPts val="800"/>
              </a:spcAft>
            </a:pPr>
            <a:r>
              <a:rPr lang="en-US" kern="100" dirty="0">
                <a:effectLst/>
                <a:latin typeface="Times New Roman" panose="02020603050405020304" pitchFamily="18" charset="0"/>
                <a:ea typeface="Calibri" panose="020F0502020204030204" pitchFamily="34" charset="0"/>
                <a:cs typeface="Shruti" panose="020B0502040204020203" pitchFamily="34" charset="0"/>
              </a:rPr>
              <a:t>Programming Implementation : Python</a:t>
            </a:r>
            <a:endParaRPr lang="en-IN" kern="100" dirty="0">
              <a:effectLst/>
              <a:latin typeface="Calibri" panose="020F0502020204030204" pitchFamily="34" charset="0"/>
              <a:ea typeface="Calibri" panose="020F0502020204030204" pitchFamily="34" charset="0"/>
              <a:cs typeface="Shruti" panose="020B0502040204020203" pitchFamily="34" charset="0"/>
            </a:endParaRPr>
          </a:p>
          <a:p>
            <a:pPr marL="228600">
              <a:lnSpc>
                <a:spcPct val="107000"/>
              </a:lnSpc>
              <a:spcAft>
                <a:spcPts val="800"/>
              </a:spcAft>
            </a:pPr>
            <a:r>
              <a:rPr lang="en-US" kern="100" dirty="0">
                <a:effectLst/>
                <a:latin typeface="Times New Roman" panose="02020603050405020304" pitchFamily="18" charset="0"/>
                <a:ea typeface="Calibri" panose="020F0502020204030204" pitchFamily="34" charset="0"/>
                <a:cs typeface="Shruti" panose="020B0502040204020203" pitchFamily="34" charset="0"/>
              </a:rPr>
              <a:t>Statistical Test Analysis : Python &amp; R Programing</a:t>
            </a:r>
            <a:endParaRPr lang="en-IN" kern="100" dirty="0">
              <a:effectLst/>
              <a:latin typeface="Calibri" panose="020F0502020204030204" pitchFamily="34" charset="0"/>
              <a:ea typeface="Calibri" panose="020F0502020204030204" pitchFamily="34" charset="0"/>
              <a:cs typeface="Shruti" panose="020B0502040204020203" pitchFamily="34" charset="0"/>
            </a:endParaRPr>
          </a:p>
          <a:p>
            <a:pPr marL="228600">
              <a:lnSpc>
                <a:spcPct val="107000"/>
              </a:lnSpc>
              <a:spcAft>
                <a:spcPts val="800"/>
              </a:spcAft>
            </a:pPr>
            <a:r>
              <a:rPr lang="en-US" kern="100" dirty="0">
                <a:effectLst/>
                <a:latin typeface="Times New Roman" panose="02020603050405020304" pitchFamily="18" charset="0"/>
                <a:ea typeface="Calibri" panose="020F0502020204030204" pitchFamily="34" charset="0"/>
                <a:cs typeface="Shruti" panose="020B0502040204020203" pitchFamily="34" charset="0"/>
              </a:rPr>
              <a:t>Data Analysis and Preprocessing : Pandas</a:t>
            </a:r>
            <a:endParaRPr lang="en-IN" kern="100" dirty="0">
              <a:effectLst/>
              <a:latin typeface="Calibri" panose="020F0502020204030204" pitchFamily="34" charset="0"/>
              <a:ea typeface="Calibri" panose="020F0502020204030204" pitchFamily="34" charset="0"/>
              <a:cs typeface="Shruti" panose="020B0502040204020203" pitchFamily="34" charset="0"/>
            </a:endParaRPr>
          </a:p>
          <a:p>
            <a:pPr marL="228600">
              <a:lnSpc>
                <a:spcPct val="107000"/>
              </a:lnSpc>
              <a:spcAft>
                <a:spcPts val="800"/>
              </a:spcAft>
            </a:pPr>
            <a:r>
              <a:rPr lang="en-US" kern="100" dirty="0">
                <a:effectLst/>
                <a:latin typeface="Times New Roman" panose="02020603050405020304" pitchFamily="18" charset="0"/>
                <a:ea typeface="Calibri" panose="020F0502020204030204" pitchFamily="34" charset="0"/>
                <a:cs typeface="Shruti" panose="020B0502040204020203" pitchFamily="34" charset="0"/>
              </a:rPr>
              <a:t>Scatter Plot Analysis : Matplotlib &amp; Seaborn</a:t>
            </a:r>
            <a:endParaRPr lang="en-IN" kern="100" dirty="0">
              <a:effectLst/>
              <a:latin typeface="Calibri" panose="020F0502020204030204" pitchFamily="34" charset="0"/>
              <a:ea typeface="Calibri" panose="020F0502020204030204" pitchFamily="34" charset="0"/>
              <a:cs typeface="Shruti" panose="020B0502040204020203" pitchFamily="34" charset="0"/>
            </a:endParaRPr>
          </a:p>
          <a:p>
            <a:pPr marL="228600">
              <a:lnSpc>
                <a:spcPct val="107000"/>
              </a:lnSpc>
              <a:spcAft>
                <a:spcPts val="800"/>
              </a:spcAft>
            </a:pPr>
            <a:r>
              <a:rPr lang="en-US" kern="100" dirty="0">
                <a:effectLst/>
                <a:latin typeface="Times New Roman" panose="02020603050405020304" pitchFamily="18" charset="0"/>
                <a:ea typeface="Calibri" panose="020F0502020204030204" pitchFamily="34" charset="0"/>
                <a:cs typeface="Shruti" panose="020B0502040204020203" pitchFamily="34" charset="0"/>
              </a:rPr>
              <a:t>API : Scikit Learn</a:t>
            </a:r>
            <a:endParaRPr lang="en-IN" kern="100" dirty="0">
              <a:effectLst/>
              <a:latin typeface="Calibri" panose="020F0502020204030204" pitchFamily="34" charset="0"/>
              <a:ea typeface="Calibri" panose="020F0502020204030204" pitchFamily="34" charset="0"/>
              <a:cs typeface="Shruti" panose="020B0502040204020203" pitchFamily="34" charset="0"/>
            </a:endParaRPr>
          </a:p>
          <a:p>
            <a:pPr marL="228600">
              <a:lnSpc>
                <a:spcPct val="107000"/>
              </a:lnSpc>
              <a:spcAft>
                <a:spcPts val="800"/>
              </a:spcAft>
            </a:pPr>
            <a:r>
              <a:rPr lang="en-US" kern="100" dirty="0">
                <a:effectLst/>
                <a:latin typeface="Times New Roman" panose="02020603050405020304" pitchFamily="18" charset="0"/>
                <a:ea typeface="Calibri" panose="020F0502020204030204" pitchFamily="34" charset="0"/>
                <a:cs typeface="Shruti" panose="020B0502040204020203" pitchFamily="34" charset="0"/>
              </a:rPr>
              <a:t>Editor : VS Code and Jupyter Notebook</a:t>
            </a:r>
            <a:endParaRPr lang="en-IN" kern="100" dirty="0">
              <a:effectLst/>
              <a:latin typeface="Calibri" panose="020F0502020204030204" pitchFamily="34" charset="0"/>
              <a:ea typeface="Calibri" panose="020F0502020204030204" pitchFamily="34" charset="0"/>
              <a:cs typeface="Shruti" panose="020B0502040204020203" pitchFamily="34" charset="0"/>
            </a:endParaRPr>
          </a:p>
          <a:p>
            <a:pPr marL="228600">
              <a:lnSpc>
                <a:spcPct val="107000"/>
              </a:lnSpc>
              <a:spcAft>
                <a:spcPts val="800"/>
              </a:spcAft>
            </a:pPr>
            <a:r>
              <a:rPr lang="en-US" kern="100" dirty="0">
                <a:effectLst/>
                <a:latin typeface="Times New Roman" panose="02020603050405020304" pitchFamily="18" charset="0"/>
                <a:ea typeface="Calibri" panose="020F0502020204030204" pitchFamily="34" charset="0"/>
                <a:cs typeface="Shruti" panose="020B0502040204020203" pitchFamily="34" charset="0"/>
              </a:rPr>
              <a:t>Synthetic Data Generation : Numpy &amp; Sklearn</a:t>
            </a:r>
            <a:endParaRPr lang="en-IN" sz="1600" kern="100" dirty="0">
              <a:effectLst/>
              <a:latin typeface="Calibri" panose="020F0502020204030204" pitchFamily="34" charset="0"/>
              <a:ea typeface="Calibri" panose="020F0502020204030204" pitchFamily="34" charset="0"/>
              <a:cs typeface="Shruti" panose="020B0502040204020203" pitchFamily="34" charset="0"/>
            </a:endParaRPr>
          </a:p>
        </p:txBody>
      </p:sp>
    </p:spTree>
    <p:extLst>
      <p:ext uri="{BB962C8B-B14F-4D97-AF65-F5344CB8AC3E}">
        <p14:creationId xmlns:p14="http://schemas.microsoft.com/office/powerpoint/2010/main" val="276859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DD65C-3033-A8CD-443C-A81679507AF3}"/>
              </a:ext>
            </a:extLst>
          </p:cNvPr>
          <p:cNvSpPr>
            <a:spLocks noGrp="1"/>
          </p:cNvSpPr>
          <p:nvPr>
            <p:ph type="title"/>
          </p:nvPr>
        </p:nvSpPr>
        <p:spPr/>
        <p:txBody>
          <a:bodyPr/>
          <a:lstStyle/>
          <a:p>
            <a:r>
              <a:rPr lang="en-US" dirty="0"/>
              <a:t>Literature Survey</a:t>
            </a:r>
            <a:endParaRPr lang="en-IN" dirty="0"/>
          </a:p>
        </p:txBody>
      </p:sp>
      <p:sp>
        <p:nvSpPr>
          <p:cNvPr id="3" name="Content Placeholder 2">
            <a:extLst>
              <a:ext uri="{FF2B5EF4-FFF2-40B4-BE49-F238E27FC236}">
                <a16:creationId xmlns:a16="http://schemas.microsoft.com/office/drawing/2014/main" id="{B0EAFE52-F97D-4A8B-D18C-1AF717E7C20A}"/>
              </a:ext>
            </a:extLst>
          </p:cNvPr>
          <p:cNvSpPr>
            <a:spLocks noGrp="1"/>
          </p:cNvSpPr>
          <p:nvPr>
            <p:ph idx="1"/>
          </p:nvPr>
        </p:nvSpPr>
        <p:spPr/>
        <p:txBody>
          <a:bodyPr/>
          <a:lstStyle/>
          <a:p>
            <a:r>
              <a:rPr lang="en-US" dirty="0"/>
              <a:t>Modifications done to existing KMeans algorithm</a:t>
            </a:r>
          </a:p>
          <a:p>
            <a:r>
              <a:rPr lang="en-US" dirty="0"/>
              <a:t>Analysis of Univariate Normality Tests</a:t>
            </a:r>
          </a:p>
          <a:p>
            <a:r>
              <a:rPr lang="en-US" dirty="0"/>
              <a:t>Analysis of Multivariate Normality Tests</a:t>
            </a:r>
          </a:p>
          <a:p>
            <a:r>
              <a:rPr lang="en-US" dirty="0"/>
              <a:t>Analysis and Evaluation of Outlier Detection methods for data following Normal Distribution</a:t>
            </a:r>
          </a:p>
          <a:p>
            <a:r>
              <a:rPr lang="en-US" dirty="0"/>
              <a:t>Analysis and Evaluation of Outlier Detection for data not following Normal Distribution</a:t>
            </a:r>
          </a:p>
          <a:p>
            <a:endParaRPr lang="en-IN" dirty="0"/>
          </a:p>
        </p:txBody>
      </p:sp>
    </p:spTree>
    <p:extLst>
      <p:ext uri="{BB962C8B-B14F-4D97-AF65-F5344CB8AC3E}">
        <p14:creationId xmlns:p14="http://schemas.microsoft.com/office/powerpoint/2010/main" val="3230850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095" y="686435"/>
            <a:ext cx="9519285" cy="1049020"/>
          </a:xfrm>
        </p:spPr>
        <p:txBody>
          <a:bodyPr>
            <a:normAutofit/>
          </a:bodyPr>
          <a:lstStyle/>
          <a:p>
            <a:r>
              <a:rPr lang="en-US" b="1" u="sng">
                <a:sym typeface="+mn-ea"/>
              </a:rPr>
              <a:t>Two-phase Clustering Process for Outliers Detection</a:t>
            </a:r>
            <a:endParaRPr lang="en-US"/>
          </a:p>
        </p:txBody>
      </p:sp>
      <p:sp>
        <p:nvSpPr>
          <p:cNvPr id="3" name="Content Placeholder 2"/>
          <p:cNvSpPr>
            <a:spLocks noGrp="1"/>
          </p:cNvSpPr>
          <p:nvPr>
            <p:ph idx="1"/>
          </p:nvPr>
        </p:nvSpPr>
        <p:spPr>
          <a:xfrm>
            <a:off x="1522095" y="2075815"/>
            <a:ext cx="9519920" cy="3848100"/>
          </a:xfrm>
        </p:spPr>
        <p:txBody>
          <a:bodyPr>
            <a:normAutofit/>
          </a:bodyPr>
          <a:lstStyle/>
          <a:p>
            <a:r>
              <a:rPr lang="en-US" sz="2000">
                <a:sym typeface="+mn-ea"/>
              </a:rPr>
              <a:t>Phase 1: Initial Clustering</a:t>
            </a:r>
            <a:endParaRPr lang="en-US" sz="2000"/>
          </a:p>
          <a:p>
            <a:pPr lvl="1"/>
            <a:r>
              <a:rPr lang="en-US" sz="2000">
                <a:sym typeface="+mn-ea"/>
              </a:rPr>
              <a:t>1.  Modified k-means (clusters more than k)</a:t>
            </a:r>
            <a:endParaRPr lang="en-US" sz="2000"/>
          </a:p>
          <a:p>
            <a:pPr lvl="1"/>
            <a:r>
              <a:rPr lang="en-US" sz="2000">
                <a:sym typeface="+mn-ea"/>
              </a:rPr>
              <a:t>2. Heuristic for New Cluster Centers (new pattern distant away)</a:t>
            </a:r>
            <a:endParaRPr lang="en-US" sz="2000"/>
          </a:p>
          <a:p>
            <a:pPr lvl="1"/>
            <a:r>
              <a:rPr lang="en-US" sz="2000">
                <a:sym typeface="+mn-ea"/>
              </a:rPr>
              <a:t>3. Cluster Composition (all points in cluster outlier or non-outlier)</a:t>
            </a:r>
            <a:endParaRPr lang="en-US" sz="2000"/>
          </a:p>
          <a:p>
            <a:r>
              <a:rPr lang="en-US" sz="2000">
                <a:sym typeface="+mn-ea"/>
              </a:rPr>
              <a:t>Phase 2: Outlier Identification</a:t>
            </a:r>
          </a:p>
          <a:p>
            <a:pPr lvl="1"/>
            <a:r>
              <a:rPr lang="en-US" sz="2000">
                <a:sym typeface="+mn-ea"/>
              </a:rPr>
              <a:t>1.  Construction of Minimum Spanning Tree (MST)</a:t>
            </a:r>
          </a:p>
          <a:p>
            <a:pPr lvl="1"/>
            <a:r>
              <a:rPr lang="en-US" sz="2000">
                <a:sym typeface="+mn-ea"/>
              </a:rPr>
              <a:t>2. Outlier Selection (Longest edge cut down)</a:t>
            </a:r>
          </a:p>
          <a:p>
            <a:pPr lvl="1"/>
            <a:r>
              <a:rPr lang="en-US" sz="2000">
                <a:sym typeface="+mn-ea"/>
              </a:rPr>
              <a:t>3. Iterative Refinement (until k achieved)</a:t>
            </a:r>
          </a:p>
          <a:p>
            <a:pPr marL="457200" lvl="1" indent="0">
              <a:buNone/>
            </a:pP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u="sng"/>
              <a:t>Efficient Algorithms for Mining Outliers from Large Data Sets</a:t>
            </a:r>
          </a:p>
        </p:txBody>
      </p:sp>
      <p:sp>
        <p:nvSpPr>
          <p:cNvPr id="3" name="Content Placeholder 2"/>
          <p:cNvSpPr>
            <a:spLocks noGrp="1"/>
          </p:cNvSpPr>
          <p:nvPr>
            <p:ph idx="1"/>
          </p:nvPr>
        </p:nvSpPr>
        <p:spPr>
          <a:xfrm>
            <a:off x="1534795" y="2694305"/>
            <a:ext cx="9519920" cy="2463800"/>
          </a:xfrm>
        </p:spPr>
        <p:txBody>
          <a:bodyPr/>
          <a:lstStyle/>
          <a:p>
            <a:r>
              <a:rPr lang="en-US"/>
              <a:t>Formulation for distance-based outliers that is based on the distance of a point from its  </a:t>
            </a:r>
            <a:r>
              <a:rPr lang="en-US" b="1"/>
              <a:t>nearest neighbor</a:t>
            </a:r>
            <a:r>
              <a:rPr lang="en-US"/>
              <a:t>. </a:t>
            </a:r>
          </a:p>
          <a:p>
            <a:r>
              <a:rPr lang="en-US"/>
              <a:t>We rank each point on the basis of its distance to its nearest neighbor and declare the top points in this ranking to be outlier.</a:t>
            </a:r>
          </a:p>
          <a:p>
            <a:endParaRPr lang="en-US"/>
          </a:p>
        </p:txBody>
      </p:sp>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EDEBE7"/>
      </a:lt2>
      <a:accent1>
        <a:srgbClr val="5FA534"/>
      </a:accent1>
      <a:accent2>
        <a:srgbClr val="DCAB34"/>
      </a:accent2>
      <a:accent3>
        <a:srgbClr val="D26D23"/>
      </a:accent3>
      <a:accent4>
        <a:srgbClr val="972323"/>
      </a:accent4>
      <a:accent5>
        <a:srgbClr val="236797"/>
      </a:accent5>
      <a:accent6>
        <a:srgbClr val="2FB6C6"/>
      </a:accent6>
      <a:hlink>
        <a:srgbClr val="8FC639"/>
      </a:hlink>
      <a:folHlink>
        <a:srgbClr val="E7C272"/>
      </a:folHlink>
    </a:clrScheme>
    <a:fontScheme name="Gallery">
      <a:majorFont>
        <a:latin typeface="Palatino Linotype" panose="020405020505050303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panose="020405020505050303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AC464412-510E-4F2B-8947-A0DDBD028997}"/>
    </a:ext>
  </a:extLst>
</a:theme>
</file>

<file path=docProps/app.xml><?xml version="1.0" encoding="utf-8"?>
<Properties xmlns="http://schemas.openxmlformats.org/officeDocument/2006/extended-properties" xmlns:vt="http://schemas.openxmlformats.org/officeDocument/2006/docPropsVTypes">
  <Template>Gallery</Template>
  <TotalTime>101</TotalTime>
  <Words>2698</Words>
  <Application>Microsoft Office PowerPoint</Application>
  <PresentationFormat>Widescreen</PresentationFormat>
  <Paragraphs>419</Paragraphs>
  <Slides>49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49</vt:i4>
      </vt:variant>
    </vt:vector>
  </HeadingPairs>
  <TitlesOfParts>
    <vt:vector size="54" baseType="lpstr">
      <vt:lpstr>Arial</vt:lpstr>
      <vt:lpstr>Calibri</vt:lpstr>
      <vt:lpstr>Palatino Linotype</vt:lpstr>
      <vt:lpstr>Times New Roman</vt:lpstr>
      <vt:lpstr>Gallery</vt:lpstr>
      <vt:lpstr>Enhancing K-Means with Preliminary Outlier Detection</vt:lpstr>
      <vt:lpstr>Introduction</vt:lpstr>
      <vt:lpstr>Drawbacks of K means Clustering algorithm </vt:lpstr>
      <vt:lpstr>Selection criteria for K-Means and K-Medoid</vt:lpstr>
      <vt:lpstr>Main Objectives </vt:lpstr>
      <vt:lpstr>Tools and Technologies Used</vt:lpstr>
      <vt:lpstr>Literature Survey</vt:lpstr>
      <vt:lpstr>Two-phase Clustering Process for Outliers Detection</vt:lpstr>
      <vt:lpstr>Efficient Algorithms for Mining Outliers from Large Data Sets</vt:lpstr>
      <vt:lpstr>Modified K-Means Clustering with a Density-Sensitive Distance Metric</vt:lpstr>
      <vt:lpstr>Existing and Popular Approach for Outlier Detection in Data</vt:lpstr>
      <vt:lpstr>Task 1 : Check Normality of Data</vt:lpstr>
      <vt:lpstr>Tests considered for Univariate Normality </vt:lpstr>
      <vt:lpstr>Tests considered for Multivariate Normality </vt:lpstr>
      <vt:lpstr>Experiments performed for Normality of Data</vt:lpstr>
      <vt:lpstr>Sample Observation </vt:lpstr>
      <vt:lpstr>Time Complexity Analysis for Univariate Normality Test</vt:lpstr>
      <vt:lpstr>Effect of Skewness and Kurtosis on Univariate Test</vt:lpstr>
      <vt:lpstr>PowerPoint Presentation</vt:lpstr>
      <vt:lpstr>Effect of Dispersion of data on Statistical Tests</vt:lpstr>
      <vt:lpstr>Selection of Statistical Test for Multivariate Normality</vt:lpstr>
      <vt:lpstr>Time Complexity Analysis of Multivariate Normality Tests</vt:lpstr>
      <vt:lpstr>Selection of Outlier Detection algorithm for Multi Dimensional Data not following Normal Distribution</vt:lpstr>
      <vt:lpstr>Observation on algorithms detecting outliers in Non Normal data </vt:lpstr>
      <vt:lpstr>PowerPoint Presentation</vt:lpstr>
      <vt:lpstr>Selection of Outlier Detection Algorithm for Multidimensional Data following Normal Distribution</vt:lpstr>
      <vt:lpstr>Detecting outliers</vt:lpstr>
      <vt:lpstr>Mahalanobis Distances </vt:lpstr>
      <vt:lpstr>Mahalanobis distance for outlier detection and Elliptic Envelope both techniques are affected by outliers Why ? </vt:lpstr>
      <vt:lpstr>Further study on Outlier Detection Techniques for Normally distributed data</vt:lpstr>
      <vt:lpstr>Approach for Outlier Detection</vt:lpstr>
      <vt:lpstr>Effect of Density of Clusters on Isolation Forest</vt:lpstr>
      <vt:lpstr>Observation on varying Cluster Density</vt:lpstr>
      <vt:lpstr>Functionalities of Modified Algorithm</vt:lpstr>
      <vt:lpstr>Revised Statistical Approach </vt:lpstr>
      <vt:lpstr>Comparison between Suggested Approach and Existing Approach</vt:lpstr>
      <vt:lpstr>Evaluation of Proposed Method</vt:lpstr>
      <vt:lpstr>An Application of added Functionality </vt:lpstr>
      <vt:lpstr>1) Check the Distribution of data before applying the enhanced kmeans approach.</vt:lpstr>
      <vt:lpstr>2) Detection and removal of  global outliers.</vt:lpstr>
      <vt:lpstr>3) Applying kmeans on the data after removing the global outliers.</vt:lpstr>
      <vt:lpstr> </vt:lpstr>
      <vt:lpstr>Advantage of the proposed method</vt:lpstr>
      <vt:lpstr>  </vt:lpstr>
      <vt:lpstr>Evaluation of clustering quality?</vt:lpstr>
      <vt:lpstr>Results</vt:lpstr>
      <vt:lpstr>Limitation</vt:lpstr>
      <vt:lpstr> </vt:lpstr>
      <vt:lpstr>Future Enhancements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K-Means with Preliminary Outlier Detection</dc:title>
  <dc:creator>Shubham Shah</dc:creator>
  <cp:lastModifiedBy>Shubham Shah</cp:lastModifiedBy>
  <cp:revision>3</cp:revision>
  <dcterms:created xsi:type="dcterms:W3CDTF">2024-04-17T07:19:50Z</dcterms:created>
  <dcterms:modified xsi:type="dcterms:W3CDTF">2024-04-19T16:31:27Z</dcterms:modified>
</cp:coreProperties>
</file>

<file path=docProps/thumbnail.jpeg>
</file>